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56"/>
  </p:notesMasterIdLst>
  <p:sldIdLst>
    <p:sldId id="256" r:id="rId10"/>
    <p:sldId id="284" r:id="rId11"/>
    <p:sldId id="288" r:id="rId12"/>
    <p:sldId id="275" r:id="rId13"/>
    <p:sldId id="292" r:id="rId14"/>
    <p:sldId id="276" r:id="rId15"/>
    <p:sldId id="258" r:id="rId16"/>
    <p:sldId id="277" r:id="rId17"/>
    <p:sldId id="259" r:id="rId18"/>
    <p:sldId id="260" r:id="rId19"/>
    <p:sldId id="263" r:id="rId20"/>
    <p:sldId id="279" r:id="rId21"/>
    <p:sldId id="281" r:id="rId22"/>
    <p:sldId id="290" r:id="rId23"/>
    <p:sldId id="289" r:id="rId24"/>
    <p:sldId id="293" r:id="rId25"/>
    <p:sldId id="291" r:id="rId26"/>
    <p:sldId id="302" r:id="rId27"/>
    <p:sldId id="282" r:id="rId28"/>
    <p:sldId id="283" r:id="rId29"/>
    <p:sldId id="295" r:id="rId30"/>
    <p:sldId id="297" r:id="rId31"/>
    <p:sldId id="303" r:id="rId32"/>
    <p:sldId id="294" r:id="rId33"/>
    <p:sldId id="298" r:id="rId34"/>
    <p:sldId id="300" r:id="rId35"/>
    <p:sldId id="264" r:id="rId36"/>
    <p:sldId id="304" r:id="rId37"/>
    <p:sldId id="305" r:id="rId38"/>
    <p:sldId id="306" r:id="rId39"/>
    <p:sldId id="308" r:id="rId40"/>
    <p:sldId id="307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2" r:id="rId52"/>
    <p:sldId id="323" r:id="rId53"/>
    <p:sldId id="324" r:id="rId54"/>
    <p:sldId id="321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6B31-2E67-427E-95F8-36534EAF915E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4479B-8387-4563-857C-A9F0B2DA7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4EC28-C733-41C5-8586-CB8006AA0D8D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333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4EC28-C733-41C5-8586-CB8006AA0D8D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432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4EC28-C733-41C5-8586-CB8006AA0D8D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48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4EC28-C733-41C5-8586-CB8006AA0D8D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76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4EC28-C733-41C5-8586-CB8006AA0D8D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165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C13E-A0C5-41B8-99A0-B655AA2620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115D-B7B7-4677-B64D-F644C98802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2863-AB55-400D-B8BA-586F5FB887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F623-C12B-41AE-A1A3-11DCDA9C60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9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0743-C415-4932-93CA-2BC60CDDBE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7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7E82-B170-4251-A16A-B7A6E873944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74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AA49-A597-4FC4-9D5E-E7EAD9FBCF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1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B981-E778-400A-ADEF-6AEB9607C6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9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1D24-0E5B-424B-93F6-3731D99588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2369-94D7-4ACE-9550-2603A6F2406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6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E4E8-05B1-42E5-97B0-55F7708CF5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77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C13E-A0C5-41B8-99A0-B655AA2620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75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115D-B7B7-4677-B64D-F644C98802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2863-AB55-400D-B8BA-586F5FB887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06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F623-C12B-41AE-A1A3-11DCDA9C60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44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0743-C415-4932-93CA-2BC60CDDBE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7E82-B170-4251-A16A-B7A6E873944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54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AA49-A597-4FC4-9D5E-E7EAD9FBCF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4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B981-E778-400A-ADEF-6AEB9607C6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36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1D24-0E5B-424B-93F6-3731D99588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7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2369-94D7-4ACE-9550-2603A6F2406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12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E4E8-05B1-42E5-97B0-55F7708CF5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37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B9F54-FABC-4EA1-9A4B-7B527CDADFF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83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02D7A-0D33-461C-BF27-05C14C462EF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7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C15CF-111D-47C9-BE96-E398B00C71C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7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29F54-DC00-4772-8775-51343F2AB16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D691-0228-4E48-874A-0582B29814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31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17BF-0013-4184-B7FD-AE4A6E79C85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6EB2-EA9C-40CF-BE2C-4CA9C2D2FD3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34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D638-CD3C-4A7C-83EA-7D383801C4A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7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4009B-244B-4DF3-8D8B-33ECB0FF470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74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0765-B2FF-4AB5-BF6C-33E881D37CA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71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F0766-5720-46E4-8885-1082995F40F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30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440D-3466-4D87-AA07-45681B51B5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8711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D448-C34B-4D46-9172-A6F076E0C0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064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9409-19DB-4056-8D22-100AC05167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7161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8F49-1358-41C8-8956-2F79FF2929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67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D53F-EF8E-4041-9C27-2837D1CE05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574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5BC4-C377-4C1B-9565-985D526DDB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4094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157C-63B2-4231-9BF4-D1D0A22332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7579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5927-D2A3-45F1-825C-7A239AACB5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3647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536A-9954-469C-917E-B86851A741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6873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786C-6992-4928-AA9F-3A3407E711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213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017F-10A6-4A81-9E4B-D61E37F670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6539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440D-3466-4D87-AA07-45681B51B5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3225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D448-C34B-4D46-9172-A6F076E0C0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4164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9409-19DB-4056-8D22-100AC05167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4991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8F49-1358-41C8-8956-2F79FF2929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126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D53F-EF8E-4041-9C27-2837D1CE05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763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5BC4-C377-4C1B-9565-985D526DDB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395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157C-63B2-4231-9BF4-D1D0A22332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6688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5927-D2A3-45F1-825C-7A239AACB5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8977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536A-9954-469C-917E-B86851A741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6966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786C-6992-4928-AA9F-3A3407E711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069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017F-10A6-4A81-9E4B-D61E37F670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620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C13E-A0C5-41B8-99A0-B655AA2620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78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115D-B7B7-4677-B64D-F644C98802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66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2863-AB55-400D-B8BA-586F5FB887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3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F623-C12B-41AE-A1A3-11DCDA9C60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4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0743-C415-4932-93CA-2BC60CDDBE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93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7E82-B170-4251-A16A-B7A6E873944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256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AA49-A597-4FC4-9D5E-E7EAD9FBCF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6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B981-E778-400A-ADEF-6AEB9607C6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4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1D24-0E5B-424B-93F6-3731D99588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26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2369-94D7-4ACE-9550-2603A6F2406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1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E4E8-05B1-42E5-97B0-55F7708CF5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2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C13E-A0C5-41B8-99A0-B655AA2620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93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115D-B7B7-4677-B64D-F644C98802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2863-AB55-400D-B8BA-586F5FB887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9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F623-C12B-41AE-A1A3-11DCDA9C60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0743-C415-4932-93CA-2BC60CDDBE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893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7E82-B170-4251-A16A-B7A6E873944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8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AA49-A597-4FC4-9D5E-E7EAD9FBCF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1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B981-E778-400A-ADEF-6AEB9607C6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88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1D24-0E5B-424B-93F6-3731D99588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33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2369-94D7-4ACE-9550-2603A6F2406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801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E4E8-05B1-42E5-97B0-55F7708CF5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216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C13E-A0C5-41B8-99A0-B655AA2620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7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115D-B7B7-4677-B64D-F644C988026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59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2863-AB55-400D-B8BA-586F5FB8871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86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5F623-C12B-41AE-A1A3-11DCDA9C60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09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0743-C415-4932-93CA-2BC60CDDBE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751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7E82-B170-4251-A16A-B7A6E873944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65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AA49-A597-4FC4-9D5E-E7EAD9FBCF3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09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B981-E778-400A-ADEF-6AEB9607C6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573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1D24-0E5B-424B-93F6-3731D99588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358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2369-94D7-4ACE-9550-2603A6F2406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3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E4E8-05B1-42E5-97B0-55F7708CF55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9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2012/6/21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8B398-7F3F-4C7C-BFD0-4B13F1A3E4B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4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8B398-7F3F-4C7C-BFD0-4B13F1A3E4B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A8E83-F0DF-4420-A898-CB6B74FD2210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97D58-5B0B-46C4-B6B8-05480FCB765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674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97D58-5B0B-46C4-B6B8-05480FCB765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6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8B398-7F3F-4C7C-BFD0-4B13F1A3E4B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8B398-7F3F-4C7C-BFD0-4B13F1A3E4B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8B398-7F3F-4C7C-BFD0-4B13F1A3E4B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wmf"/><Relationship Id="rId12" Type="http://schemas.openxmlformats.org/officeDocument/2006/relationships/image" Target="../media/image38.png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7.png"/><Relationship Id="rId3" Type="http://schemas.openxmlformats.org/officeDocument/2006/relationships/image" Target="../media/image44.png"/><Relationship Id="rId34" Type="http://schemas.openxmlformats.org/officeDocument/2006/relationships/image" Target="../media/image52.png"/><Relationship Id="rId7" Type="http://schemas.openxmlformats.org/officeDocument/2006/relationships/image" Target="../media/image48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090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5" Type="http://schemas.openxmlformats.org/officeDocument/2006/relationships/image" Target="../media/image46.png"/><Relationship Id="rId36" Type="http://schemas.openxmlformats.org/officeDocument/2006/relationships/image" Target="../media/image54.png"/><Relationship Id="rId31" Type="http://schemas.openxmlformats.org/officeDocument/2006/relationships/image" Target="../media/image49.png"/><Relationship Id="rId4" Type="http://schemas.openxmlformats.org/officeDocument/2006/relationships/image" Target="../media/image45.png"/><Relationship Id="rId30" Type="http://schemas.openxmlformats.org/officeDocument/2006/relationships/image" Target="../media/image103.png"/><Relationship Id="rId35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8" Type="http://schemas.openxmlformats.org/officeDocument/2006/relationships/image" Target="../media/image150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1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7.png"/><Relationship Id="rId5" Type="http://schemas.openxmlformats.org/officeDocument/2006/relationships/image" Target="../media/image95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9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5942" y="332656"/>
            <a:ext cx="8136904" cy="165618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Study of exotic hadrons </a:t>
            </a:r>
            <a:r>
              <a:rPr lang="en-US" altLang="ja-JP" dirty="0" smtClean="0">
                <a:solidFill>
                  <a:srgbClr val="002060"/>
                </a:solidFill>
              </a:rPr>
              <a:t/>
            </a:r>
            <a:br>
              <a:rPr lang="en-US" altLang="ja-JP" dirty="0" smtClean="0">
                <a:solidFill>
                  <a:srgbClr val="002060"/>
                </a:solidFill>
              </a:rPr>
            </a:br>
            <a:r>
              <a:rPr lang="en-US" altLang="ja-JP" dirty="0" smtClean="0">
                <a:solidFill>
                  <a:srgbClr val="002060"/>
                </a:solidFill>
              </a:rPr>
              <a:t>in </a:t>
            </a:r>
            <a:r>
              <a:rPr lang="en-US" altLang="ja-JP" dirty="0">
                <a:solidFill>
                  <a:srgbClr val="002060"/>
                </a:solidFill>
              </a:rPr>
              <a:t>effective models </a:t>
            </a:r>
            <a:r>
              <a:rPr lang="en-US" altLang="ja-JP" dirty="0" smtClean="0">
                <a:solidFill>
                  <a:srgbClr val="002060"/>
                </a:solidFill>
              </a:rPr>
              <a:t/>
            </a:r>
            <a:br>
              <a:rPr lang="en-US" altLang="ja-JP" dirty="0" smtClean="0">
                <a:solidFill>
                  <a:srgbClr val="002060"/>
                </a:solidFill>
              </a:rPr>
            </a:br>
            <a:r>
              <a:rPr lang="en-US" altLang="ja-JP" dirty="0" smtClean="0">
                <a:solidFill>
                  <a:srgbClr val="002060"/>
                </a:solidFill>
              </a:rPr>
              <a:t>for chiral doubling </a:t>
            </a:r>
            <a:r>
              <a:rPr lang="en-US" altLang="ja-JP" dirty="0">
                <a:solidFill>
                  <a:srgbClr val="002060"/>
                </a:solidFill>
              </a:rPr>
              <a:t>of charmed mesons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2333421"/>
            <a:ext cx="4947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B050"/>
                </a:solidFill>
              </a:rPr>
              <a:t>Masayasu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 Harada </a:t>
            </a:r>
            <a:r>
              <a:rPr kumimoji="1" lang="en-US" altLang="ja-JP" sz="2800" dirty="0" smtClean="0"/>
              <a:t>(Nagoya Univ.)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3117" y="2985478"/>
            <a:ext cx="6291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at Heavy </a:t>
            </a:r>
            <a:r>
              <a:rPr lang="en-US" altLang="ja-JP" sz="2400" dirty="0"/>
              <a:t>Quark </a:t>
            </a:r>
            <a:r>
              <a:rPr lang="en-US" altLang="ja-JP" sz="2400" dirty="0" err="1"/>
              <a:t>Hdrons</a:t>
            </a:r>
            <a:r>
              <a:rPr lang="en-US" altLang="ja-JP" sz="2400" dirty="0"/>
              <a:t> at J-PARC </a:t>
            </a:r>
            <a:r>
              <a:rPr lang="en-US" altLang="ja-JP" sz="2400" dirty="0" smtClean="0"/>
              <a:t>2012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</a:t>
            </a:r>
            <a:r>
              <a:rPr lang="en-US" altLang="ja-JP" sz="2400" dirty="0"/>
              <a:t>(Tokyo </a:t>
            </a:r>
            <a:r>
              <a:rPr lang="en-US" altLang="ja-JP" sz="2400" dirty="0" smtClean="0"/>
              <a:t>Institute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Technology, June 21, 2012)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2475" y="4090144"/>
            <a:ext cx="7911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Based 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・ </a:t>
            </a:r>
            <a:r>
              <a:rPr lang="en-US" altLang="ja-JP" sz="2400" dirty="0" smtClean="0"/>
              <a:t>M.H., </a:t>
            </a:r>
            <a:r>
              <a:rPr lang="en-US" altLang="ja-JP" sz="2400" dirty="0" err="1" smtClean="0"/>
              <a:t>H.Hoshino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Y.L.Ma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Phys. Rev. D85, 114027 (2012)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M.H. and </a:t>
            </a:r>
            <a:r>
              <a:rPr kumimoji="1" lang="en-US" altLang="ja-JP" sz="2400" dirty="0" err="1" smtClean="0"/>
              <a:t>Y.L.Ma</a:t>
            </a:r>
            <a:r>
              <a:rPr lang="en-US" altLang="ja-JP" sz="2400" dirty="0" smtClean="0"/>
              <a:t>, work in progress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7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Line 2"/>
          <p:cNvSpPr>
            <a:spLocks noChangeShapeType="1"/>
          </p:cNvSpPr>
          <p:nvPr/>
        </p:nvSpPr>
        <p:spPr bwMode="auto">
          <a:xfrm>
            <a:off x="3240088" y="3500438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257027" name="Line 3"/>
          <p:cNvSpPr>
            <a:spLocks noChangeShapeType="1"/>
          </p:cNvSpPr>
          <p:nvPr/>
        </p:nvSpPr>
        <p:spPr bwMode="auto">
          <a:xfrm>
            <a:off x="3240088" y="1844675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>
            <a:off x="3203575" y="1196975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5291138" y="1844675"/>
            <a:ext cx="0" cy="1655763"/>
          </a:xfrm>
          <a:prstGeom prst="line">
            <a:avLst/>
          </a:prstGeom>
          <a:noFill/>
          <a:ln w="57150">
            <a:solidFill>
              <a:srgbClr val="0000F4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3995738" y="1196975"/>
            <a:ext cx="0" cy="2268538"/>
          </a:xfrm>
          <a:prstGeom prst="line">
            <a:avLst/>
          </a:prstGeom>
          <a:noFill/>
          <a:ln w="57150">
            <a:solidFill>
              <a:srgbClr val="088E15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 flipH="1">
            <a:off x="5291138" y="1196975"/>
            <a:ext cx="0" cy="611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179388" y="245745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energy of heavy quark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6516688" y="2528888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on-shell energy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heavy quark at rest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6351588" y="1144588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energy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fluctuation mode</a:t>
            </a: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250825" y="333375"/>
            <a:ext cx="753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charset="0"/>
              <a:buChar char="•"/>
            </a:pPr>
            <a:r>
              <a:rPr lang="en-US" altLang="ja-JP" sz="2400">
                <a:solidFill>
                  <a:srgbClr val="000000"/>
                </a:solidFill>
              </a:rPr>
              <a:t> </a:t>
            </a:r>
            <a:r>
              <a:rPr lang="en-US" altLang="ja-JP" sz="2400" b="1">
                <a:solidFill>
                  <a:srgbClr val="FF0000"/>
                </a:solidFill>
              </a:rPr>
              <a:t>Fluctuation mode</a:t>
            </a:r>
            <a:r>
              <a:rPr lang="en-US" altLang="ja-JP" sz="2400">
                <a:solidFill>
                  <a:srgbClr val="000000"/>
                </a:solidFill>
              </a:rPr>
              <a:t> around the </a:t>
            </a:r>
            <a:r>
              <a:rPr lang="en-US" altLang="ja-JP" sz="2400">
                <a:solidFill>
                  <a:srgbClr val="0000F4"/>
                </a:solidFill>
              </a:rPr>
              <a:t>On-shell Heavy Quark</a:t>
            </a:r>
            <a:endParaRPr lang="en-US" altLang="ja-JP" sz="2400" b="1">
              <a:solidFill>
                <a:srgbClr val="000000"/>
              </a:solidFill>
            </a:endParaRPr>
          </a:p>
        </p:txBody>
      </p:sp>
      <p:pic>
        <p:nvPicPr>
          <p:cNvPr id="257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1268413"/>
            <a:ext cx="414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2419350"/>
            <a:ext cx="742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419350"/>
            <a:ext cx="1123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3824288"/>
            <a:ext cx="4238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938" y="5049838"/>
            <a:ext cx="4010025" cy="1314450"/>
          </a:xfrm>
          <a:prstGeom prst="rect">
            <a:avLst/>
          </a:prstGeom>
          <a:noFill/>
          <a:ln w="41275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5184775" y="5408613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srgbClr val="000000"/>
                </a:solidFill>
              </a:rPr>
              <a:t>・・・ </a:t>
            </a:r>
            <a:r>
              <a:rPr lang="en-US" altLang="ja-JP" sz="2400" b="1">
                <a:solidFill>
                  <a:srgbClr val="000000"/>
                </a:solidFill>
              </a:rPr>
              <a:t>Expansion parameter</a:t>
            </a:r>
          </a:p>
        </p:txBody>
      </p:sp>
    </p:spTree>
    <p:extLst>
      <p:ext uri="{BB962C8B-B14F-4D97-AF65-F5344CB8AC3E}">
        <p14:creationId xmlns:p14="http://schemas.microsoft.com/office/powerpoint/2010/main" val="21819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42875" y="152400"/>
            <a:ext cx="5767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FF00FF"/>
                </a:solidFill>
              </a:rPr>
              <a:t>☆ Heavy-Light Mesons </a:t>
            </a:r>
            <a:r>
              <a:rPr lang="en-US" altLang="ja-JP" sz="2800" b="1">
                <a:solidFill>
                  <a:srgbClr val="000000"/>
                </a:solidFill>
              </a:rPr>
              <a:t>(</a:t>
            </a:r>
            <a:r>
              <a:rPr lang="en-US" altLang="ja-JP" sz="2800" b="1" i="1">
                <a:solidFill>
                  <a:srgbClr val="FC0000"/>
                </a:solidFill>
              </a:rPr>
              <a:t>Q</a:t>
            </a:r>
            <a:r>
              <a:rPr lang="en-US" altLang="ja-JP" sz="2800" b="1" i="1">
                <a:solidFill>
                  <a:srgbClr val="0000FF"/>
                </a:solidFill>
              </a:rPr>
              <a:t>q</a:t>
            </a:r>
            <a:r>
              <a:rPr lang="en-US" altLang="ja-JP" sz="2800" b="1">
                <a:solidFill>
                  <a:srgbClr val="000000"/>
                </a:solidFill>
              </a:rPr>
              <a:t> type)</a:t>
            </a:r>
            <a:endParaRPr lang="en-US" altLang="ja-JP" sz="2400" b="1">
              <a:solidFill>
                <a:srgbClr val="000000"/>
              </a:solidFill>
            </a:endParaRPr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358775" y="765175"/>
            <a:ext cx="7248525" cy="1512888"/>
            <a:chOff x="226" y="482"/>
            <a:chExt cx="4566" cy="953"/>
          </a:xfrm>
        </p:grpSpPr>
        <p:grpSp>
          <p:nvGrpSpPr>
            <p:cNvPr id="245766" name="Group 6"/>
            <p:cNvGrpSpPr>
              <a:grpSpLocks/>
            </p:cNvGrpSpPr>
            <p:nvPr/>
          </p:nvGrpSpPr>
          <p:grpSpPr bwMode="auto">
            <a:xfrm>
              <a:off x="226" y="482"/>
              <a:ext cx="1292" cy="953"/>
              <a:chOff x="226" y="482"/>
              <a:chExt cx="1292" cy="953"/>
            </a:xfrm>
          </p:grpSpPr>
          <p:grpSp>
            <p:nvGrpSpPr>
              <p:cNvPr id="245767" name="Group 7"/>
              <p:cNvGrpSpPr>
                <a:grpSpLocks/>
              </p:cNvGrpSpPr>
              <p:nvPr/>
            </p:nvGrpSpPr>
            <p:grpSpPr bwMode="auto">
              <a:xfrm flipV="1">
                <a:off x="226" y="482"/>
                <a:ext cx="1292" cy="953"/>
                <a:chOff x="295" y="504"/>
                <a:chExt cx="1723" cy="1225"/>
              </a:xfrm>
            </p:grpSpPr>
            <p:pic>
              <p:nvPicPr>
                <p:cNvPr id="245768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5" y="504"/>
                  <a:ext cx="1368" cy="1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769" name="Oval 9"/>
                <p:cNvSpPr>
                  <a:spLocks noChangeArrowheads="1"/>
                </p:cNvSpPr>
                <p:nvPr/>
              </p:nvSpPr>
              <p:spPr bwMode="auto">
                <a:xfrm>
                  <a:off x="821" y="945"/>
                  <a:ext cx="363" cy="33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770" name="Rectangle 10"/>
                <p:cNvSpPr>
                  <a:spLocks noChangeArrowheads="1"/>
                </p:cNvSpPr>
                <p:nvPr/>
              </p:nvSpPr>
              <p:spPr bwMode="auto">
                <a:xfrm>
                  <a:off x="1564" y="1471"/>
                  <a:ext cx="146" cy="1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771" name="Line 11"/>
                <p:cNvSpPr>
                  <a:spLocks noChangeShapeType="1"/>
                </p:cNvSpPr>
                <p:nvPr/>
              </p:nvSpPr>
              <p:spPr bwMode="auto">
                <a:xfrm>
                  <a:off x="1456" y="1115"/>
                  <a:ext cx="562" cy="322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5772" name="Text Box 12"/>
              <p:cNvSpPr txBox="1">
                <a:spLocks noChangeArrowheads="1"/>
              </p:cNvSpPr>
              <p:nvPr/>
            </p:nvSpPr>
            <p:spPr bwMode="auto">
              <a:xfrm>
                <a:off x="612" y="799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b="1" i="1">
                    <a:solidFill>
                      <a:srgbClr val="FF00FF"/>
                    </a:solidFill>
                  </a:rPr>
                  <a:t>Q</a:t>
                </a:r>
              </a:p>
            </p:txBody>
          </p:sp>
        </p:grpSp>
        <p:sp>
          <p:nvSpPr>
            <p:cNvPr id="245773" name="Text Box 13"/>
            <p:cNvSpPr txBox="1">
              <a:spLocks noChangeArrowheads="1"/>
            </p:cNvSpPr>
            <p:nvPr/>
          </p:nvSpPr>
          <p:spPr bwMode="auto">
            <a:xfrm>
              <a:off x="1497" y="482"/>
              <a:ext cx="329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“Light-quark cloud” (</a:t>
              </a:r>
              <a:r>
                <a:rPr lang="en-US" altLang="ja-JP" sz="2200" b="1">
                  <a:solidFill>
                    <a:srgbClr val="FF3300"/>
                  </a:solidFill>
                </a:rPr>
                <a:t>Brown Muck</a:t>
              </a:r>
              <a:r>
                <a:rPr lang="en-US" altLang="ja-JP" sz="2200" b="1">
                  <a:solidFill>
                    <a:srgbClr val="000000"/>
                  </a:solidFill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   </a:t>
              </a:r>
              <a:r>
                <a:rPr lang="ja-JP" altLang="en-US" sz="2200" b="1">
                  <a:solidFill>
                    <a:srgbClr val="000000"/>
                  </a:solidFill>
                </a:rPr>
                <a:t>・・・ </a:t>
              </a:r>
              <a:r>
                <a:rPr lang="en-US" altLang="ja-JP" sz="2200" b="1">
                  <a:solidFill>
                    <a:srgbClr val="000000"/>
                  </a:solidFill>
                </a:rPr>
                <a:t>made of light quarks and gluons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  typical energy scale </a:t>
              </a:r>
              <a:r>
                <a:rPr lang="ja-JP" altLang="en-US" sz="2400" b="1">
                  <a:solidFill>
                    <a:srgbClr val="000000"/>
                  </a:solidFill>
                </a:rPr>
                <a:t>～ </a:t>
              </a:r>
              <a:r>
                <a:rPr lang="en-US" altLang="ja-JP" sz="2400" b="1">
                  <a:solidFill>
                    <a:srgbClr val="FF3300"/>
                  </a:solidFill>
                </a:rPr>
                <a:t>Λ</a:t>
              </a:r>
              <a:r>
                <a:rPr lang="en-US" altLang="ja-JP" sz="2400" b="1" baseline="-25000">
                  <a:solidFill>
                    <a:srgbClr val="FF3300"/>
                  </a:solidFill>
                </a:rPr>
                <a:t>QCD</a:t>
              </a:r>
            </a:p>
          </p:txBody>
        </p:sp>
      </p:grpSp>
      <p:grpSp>
        <p:nvGrpSpPr>
          <p:cNvPr id="245774" name="Group 14"/>
          <p:cNvGrpSpPr>
            <a:grpSpLocks/>
          </p:cNvGrpSpPr>
          <p:nvPr/>
        </p:nvGrpSpPr>
        <p:grpSpPr bwMode="auto">
          <a:xfrm>
            <a:off x="358775" y="2198688"/>
            <a:ext cx="8589963" cy="1281112"/>
            <a:chOff x="226" y="1385"/>
            <a:chExt cx="5411" cy="807"/>
          </a:xfrm>
        </p:grpSpPr>
        <p:sp>
          <p:nvSpPr>
            <p:cNvPr id="245775" name="Text Box 15"/>
            <p:cNvSpPr txBox="1">
              <a:spLocks noChangeArrowheads="1"/>
            </p:cNvSpPr>
            <p:nvPr/>
          </p:nvSpPr>
          <p:spPr bwMode="auto">
            <a:xfrm>
              <a:off x="2721" y="1942"/>
              <a:ext cx="16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srgbClr val="FF3300"/>
                  </a:solidFill>
                </a:rPr>
                <a:t>spin of heavy quark</a:t>
              </a:r>
            </a:p>
          </p:txBody>
        </p:sp>
        <p:grpSp>
          <p:nvGrpSpPr>
            <p:cNvPr id="245776" name="Group 16"/>
            <p:cNvGrpSpPr>
              <a:grpSpLocks/>
            </p:cNvGrpSpPr>
            <p:nvPr/>
          </p:nvGrpSpPr>
          <p:grpSpPr bwMode="auto">
            <a:xfrm>
              <a:off x="226" y="1385"/>
              <a:ext cx="5411" cy="707"/>
              <a:chOff x="226" y="1385"/>
              <a:chExt cx="5411" cy="707"/>
            </a:xfrm>
          </p:grpSpPr>
          <p:sp>
            <p:nvSpPr>
              <p:cNvPr id="245777" name="Text Box 17"/>
              <p:cNvSpPr txBox="1">
                <a:spLocks noChangeArrowheads="1"/>
              </p:cNvSpPr>
              <p:nvPr/>
            </p:nvSpPr>
            <p:spPr bwMode="auto">
              <a:xfrm>
                <a:off x="226" y="1525"/>
                <a:ext cx="153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200" b="1">
                    <a:solidFill>
                      <a:srgbClr val="000000"/>
                    </a:solidFill>
                  </a:rPr>
                  <a:t>◎ spin of meson</a:t>
                </a:r>
              </a:p>
            </p:txBody>
          </p:sp>
          <p:pic>
            <p:nvPicPr>
              <p:cNvPr id="245778" name="Picture 1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18" y="1525"/>
                <a:ext cx="140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5779" name="Freeform 19"/>
              <p:cNvSpPr>
                <a:spLocks/>
              </p:cNvSpPr>
              <p:nvPr/>
            </p:nvSpPr>
            <p:spPr bwMode="auto">
              <a:xfrm>
                <a:off x="2653" y="1910"/>
                <a:ext cx="68" cy="182"/>
              </a:xfrm>
              <a:custGeom>
                <a:avLst/>
                <a:gdLst/>
                <a:ahLst/>
                <a:cxnLst>
                  <a:cxn ang="0">
                    <a:pos x="68" y="227"/>
                  </a:cxn>
                  <a:cxn ang="0">
                    <a:pos x="0" y="227"/>
                  </a:cxn>
                  <a:cxn ang="0">
                    <a:pos x="0" y="0"/>
                  </a:cxn>
                </a:cxnLst>
                <a:rect l="0" t="0" r="r" b="b"/>
                <a:pathLst>
                  <a:path w="68" h="227">
                    <a:moveTo>
                      <a:pt x="68" y="227"/>
                    </a:moveTo>
                    <a:lnTo>
                      <a:pt x="0" y="227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5780" name="Text Box 20"/>
              <p:cNvSpPr txBox="1">
                <a:spLocks noChangeArrowheads="1"/>
              </p:cNvSpPr>
              <p:nvPr/>
            </p:nvSpPr>
            <p:spPr bwMode="auto">
              <a:xfrm>
                <a:off x="3593" y="1385"/>
                <a:ext cx="20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>
                    <a:solidFill>
                      <a:srgbClr val="0000FF"/>
                    </a:solidFill>
                  </a:rPr>
                  <a:t>angular momentum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>
                    <a:solidFill>
                      <a:srgbClr val="0000FF"/>
                    </a:solidFill>
                  </a:rPr>
                  <a:t>carried by “Brown muck”</a:t>
                </a:r>
              </a:p>
            </p:txBody>
          </p:sp>
          <p:sp>
            <p:nvSpPr>
              <p:cNvPr id="245781" name="Line 21"/>
              <p:cNvSpPr>
                <a:spLocks noChangeShapeType="1"/>
              </p:cNvSpPr>
              <p:nvPr/>
            </p:nvSpPr>
            <p:spPr bwMode="auto">
              <a:xfrm flipH="1">
                <a:off x="3401" y="1525"/>
                <a:ext cx="159" cy="9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45782" name="Group 22"/>
          <p:cNvGrpSpPr>
            <a:grpSpLocks/>
          </p:cNvGrpSpPr>
          <p:nvPr/>
        </p:nvGrpSpPr>
        <p:grpSpPr bwMode="auto">
          <a:xfrm>
            <a:off x="250825" y="3465513"/>
            <a:ext cx="4741863" cy="2944812"/>
            <a:chOff x="158" y="2183"/>
            <a:chExt cx="2987" cy="1855"/>
          </a:xfrm>
        </p:grpSpPr>
        <p:sp>
          <p:nvSpPr>
            <p:cNvPr id="245783" name="Text Box 23"/>
            <p:cNvSpPr txBox="1">
              <a:spLocks noChangeArrowheads="1"/>
            </p:cNvSpPr>
            <p:nvPr/>
          </p:nvSpPr>
          <p:spPr bwMode="auto">
            <a:xfrm>
              <a:off x="203" y="2183"/>
              <a:ext cx="1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b="1">
                  <a:solidFill>
                    <a:srgbClr val="000000"/>
                  </a:solidFill>
                </a:rPr>
                <a:t>・ </a:t>
              </a:r>
              <a:r>
                <a:rPr lang="en-US" altLang="ja-JP" sz="2400" b="1" i="1">
                  <a:solidFill>
                    <a:srgbClr val="000000"/>
                  </a:solidFill>
                </a:rPr>
                <a:t>M</a:t>
              </a:r>
              <a:r>
                <a:rPr lang="en-US" altLang="ja-JP" sz="2400" b="1" i="1" baseline="-25000">
                  <a:solidFill>
                    <a:srgbClr val="000000"/>
                  </a:solidFill>
                </a:rPr>
                <a:t>Q</a:t>
              </a:r>
              <a:r>
                <a:rPr lang="en-US" altLang="ja-JP" sz="2400" b="1">
                  <a:solidFill>
                    <a:srgbClr val="000000"/>
                  </a:solidFill>
                </a:rPr>
                <a:t> → ∞ limit</a:t>
              </a:r>
            </a:p>
          </p:txBody>
        </p:sp>
        <p:pic>
          <p:nvPicPr>
            <p:cNvPr id="245784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" y="2568"/>
              <a:ext cx="97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785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" y="2999"/>
              <a:ext cx="84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786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" y="2817"/>
              <a:ext cx="87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787" name="AutoShape 27"/>
            <p:cNvSpPr>
              <a:spLocks/>
            </p:cNvSpPr>
            <p:nvPr/>
          </p:nvSpPr>
          <p:spPr bwMode="auto">
            <a:xfrm>
              <a:off x="1497" y="2590"/>
              <a:ext cx="91" cy="817"/>
            </a:xfrm>
            <a:prstGeom prst="rightBrace">
              <a:avLst>
                <a:gd name="adj1" fmla="val 748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45788" name="AutoShape 28"/>
            <p:cNvSpPr>
              <a:spLocks noChangeArrowheads="1"/>
            </p:cNvSpPr>
            <p:nvPr/>
          </p:nvSpPr>
          <p:spPr bwMode="auto">
            <a:xfrm>
              <a:off x="1656" y="2908"/>
              <a:ext cx="204" cy="181"/>
            </a:xfrm>
            <a:prstGeom prst="rightArrow">
              <a:avLst>
                <a:gd name="adj1" fmla="val 50000"/>
                <a:gd name="adj2" fmla="val 2817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45789" name="Text Box 29"/>
            <p:cNvSpPr txBox="1">
              <a:spLocks noChangeArrowheads="1"/>
            </p:cNvSpPr>
            <p:nvPr/>
          </p:nvSpPr>
          <p:spPr bwMode="auto">
            <a:xfrm>
              <a:off x="158" y="3558"/>
              <a:ext cx="298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FF3300"/>
                  </a:solidFill>
                </a:rPr>
                <a:t>conservation of</a:t>
              </a:r>
              <a:r>
                <a:rPr lang="en-US" altLang="ja-JP" sz="2200" b="1" i="1">
                  <a:solidFill>
                    <a:srgbClr val="FF3300"/>
                  </a:solidFill>
                </a:rPr>
                <a:t> J</a:t>
              </a:r>
              <a:r>
                <a:rPr lang="en-US" altLang="ja-JP" sz="2200" b="1" i="1" baseline="-25000">
                  <a:solidFill>
                    <a:srgbClr val="FF3300"/>
                  </a:solidFill>
                </a:rPr>
                <a:t>l</a:t>
              </a:r>
              <a:r>
                <a:rPr lang="en-US" altLang="ja-JP" sz="2200" b="1">
                  <a:solidFill>
                    <a:srgbClr val="FF3300"/>
                  </a:solidFill>
                </a:rPr>
                <a:t> </a:t>
              </a:r>
              <a:r>
                <a:rPr lang="en-US" altLang="ja-JP" sz="2200" b="1">
                  <a:solidFill>
                    <a:srgbClr val="000000"/>
                  </a:solidFill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  ⇒ classification of hadrons by </a:t>
              </a:r>
              <a:r>
                <a:rPr lang="en-US" altLang="ja-JP" sz="2200" b="1" i="1">
                  <a:solidFill>
                    <a:srgbClr val="000000"/>
                  </a:solidFill>
                </a:rPr>
                <a:t>J</a:t>
              </a:r>
              <a:r>
                <a:rPr lang="en-US" altLang="ja-JP" sz="2200" b="1" i="1" baseline="-25000">
                  <a:solidFill>
                    <a:srgbClr val="000000"/>
                  </a:solidFill>
                </a:rPr>
                <a:t>l </a:t>
              </a:r>
              <a:endParaRPr lang="en-US" altLang="ja-JP" sz="2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45790" name="Group 30"/>
          <p:cNvGrpSpPr>
            <a:grpSpLocks/>
          </p:cNvGrpSpPr>
          <p:nvPr/>
        </p:nvGrpSpPr>
        <p:grpSpPr bwMode="auto">
          <a:xfrm>
            <a:off x="4751388" y="3586163"/>
            <a:ext cx="4175125" cy="3078162"/>
            <a:chOff x="2993" y="2259"/>
            <a:chExt cx="2630" cy="1939"/>
          </a:xfrm>
        </p:grpSpPr>
        <p:grpSp>
          <p:nvGrpSpPr>
            <p:cNvPr id="245791" name="Group 31"/>
            <p:cNvGrpSpPr>
              <a:grpSpLocks/>
            </p:cNvGrpSpPr>
            <p:nvPr/>
          </p:nvGrpSpPr>
          <p:grpSpPr bwMode="auto">
            <a:xfrm>
              <a:off x="2993" y="2364"/>
              <a:ext cx="975" cy="726"/>
              <a:chOff x="2925" y="2591"/>
              <a:chExt cx="975" cy="726"/>
            </a:xfrm>
          </p:grpSpPr>
          <p:grpSp>
            <p:nvGrpSpPr>
              <p:cNvPr id="245792" name="Group 32"/>
              <p:cNvGrpSpPr>
                <a:grpSpLocks/>
              </p:cNvGrpSpPr>
              <p:nvPr/>
            </p:nvGrpSpPr>
            <p:grpSpPr bwMode="auto">
              <a:xfrm>
                <a:off x="2925" y="2591"/>
                <a:ext cx="975" cy="726"/>
                <a:chOff x="3061" y="2591"/>
                <a:chExt cx="839" cy="658"/>
              </a:xfrm>
            </p:grpSpPr>
            <p:pic>
              <p:nvPicPr>
                <p:cNvPr id="245793" name="Picture 3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3061" y="2591"/>
                  <a:ext cx="666" cy="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794" name="Rectangle 34"/>
                <p:cNvSpPr>
                  <a:spLocks noChangeArrowheads="1"/>
                </p:cNvSpPr>
                <p:nvPr/>
              </p:nvSpPr>
              <p:spPr bwMode="auto">
                <a:xfrm flipV="1">
                  <a:off x="3679" y="2630"/>
                  <a:ext cx="71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79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626" y="2748"/>
                  <a:ext cx="274" cy="173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5796" name="Oval 36"/>
              <p:cNvSpPr>
                <a:spLocks noChangeArrowheads="1"/>
              </p:cNvSpPr>
              <p:nvPr/>
            </p:nvSpPr>
            <p:spPr bwMode="auto">
              <a:xfrm flipV="1">
                <a:off x="3153" y="2772"/>
                <a:ext cx="357" cy="36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3107" y="2840"/>
                <a:ext cx="43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i="1">
                    <a:solidFill>
                      <a:srgbClr val="FF00FF"/>
                    </a:solidFill>
                  </a:rPr>
                  <a:t>Q</a:t>
                </a:r>
                <a:r>
                  <a:rPr lang="en-US" altLang="ja-JP" sz="1600" b="1">
                    <a:solidFill>
                      <a:srgbClr val="FF00FF"/>
                    </a:solidFill>
                  </a:rPr>
                  <a:t>(↑)</a:t>
                </a:r>
                <a:endParaRPr lang="en-US" altLang="ja-JP" sz="16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5798" name="Group 38"/>
            <p:cNvGrpSpPr>
              <a:grpSpLocks/>
            </p:cNvGrpSpPr>
            <p:nvPr/>
          </p:nvGrpSpPr>
          <p:grpSpPr bwMode="auto">
            <a:xfrm>
              <a:off x="4648" y="2364"/>
              <a:ext cx="975" cy="726"/>
              <a:chOff x="4377" y="2614"/>
              <a:chExt cx="975" cy="726"/>
            </a:xfrm>
          </p:grpSpPr>
          <p:grpSp>
            <p:nvGrpSpPr>
              <p:cNvPr id="245799" name="Group 39"/>
              <p:cNvGrpSpPr>
                <a:grpSpLocks/>
              </p:cNvGrpSpPr>
              <p:nvPr/>
            </p:nvGrpSpPr>
            <p:grpSpPr bwMode="auto">
              <a:xfrm flipH="1">
                <a:off x="4377" y="2614"/>
                <a:ext cx="975" cy="726"/>
                <a:chOff x="3061" y="2591"/>
                <a:chExt cx="839" cy="658"/>
              </a:xfrm>
            </p:grpSpPr>
            <p:pic>
              <p:nvPicPr>
                <p:cNvPr id="245800" name="Picture 4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3061" y="2591"/>
                  <a:ext cx="666" cy="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801" name="Rectangle 41"/>
                <p:cNvSpPr>
                  <a:spLocks noChangeArrowheads="1"/>
                </p:cNvSpPr>
                <p:nvPr/>
              </p:nvSpPr>
              <p:spPr bwMode="auto">
                <a:xfrm flipV="1">
                  <a:off x="3679" y="2630"/>
                  <a:ext cx="71" cy="1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80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626" y="2748"/>
                  <a:ext cx="274" cy="173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5803" name="Oval 43"/>
              <p:cNvSpPr>
                <a:spLocks noChangeArrowheads="1"/>
              </p:cNvSpPr>
              <p:nvPr/>
            </p:nvSpPr>
            <p:spPr bwMode="auto">
              <a:xfrm flipV="1">
                <a:off x="4740" y="2795"/>
                <a:ext cx="357" cy="36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04" name="Text Box 44"/>
              <p:cNvSpPr txBox="1">
                <a:spLocks noChangeArrowheads="1"/>
              </p:cNvSpPr>
              <p:nvPr/>
            </p:nvSpPr>
            <p:spPr bwMode="auto">
              <a:xfrm>
                <a:off x="4694" y="2863"/>
                <a:ext cx="43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i="1">
                    <a:solidFill>
                      <a:srgbClr val="FF00FF"/>
                    </a:solidFill>
                  </a:rPr>
                  <a:t>Q</a:t>
                </a:r>
                <a:r>
                  <a:rPr lang="en-US" altLang="ja-JP" sz="1600" b="1">
                    <a:solidFill>
                      <a:srgbClr val="FF00FF"/>
                    </a:solidFill>
                  </a:rPr>
                  <a:t>(↓)</a:t>
                </a:r>
                <a:endParaRPr lang="en-US" altLang="ja-JP" sz="16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5805" name="Text Box 45"/>
            <p:cNvSpPr txBox="1">
              <a:spLocks noChangeArrowheads="1"/>
            </p:cNvSpPr>
            <p:nvPr/>
          </p:nvSpPr>
          <p:spPr bwMode="auto">
            <a:xfrm>
              <a:off x="3855" y="2259"/>
              <a:ext cx="8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srgbClr val="000000"/>
                  </a:solidFill>
                </a:rPr>
                <a:t>  same </a:t>
              </a:r>
              <a:r>
                <a:rPr lang="ja-JP" altLang="en-US" sz="2000" b="1" i="1">
                  <a:solidFill>
                    <a:srgbClr val="000000"/>
                  </a:solidFill>
                </a:rPr>
                <a:t>Ｊ</a:t>
              </a:r>
              <a:r>
                <a:rPr lang="ja-JP" altLang="en-US" sz="2000" b="1" i="1" baseline="-25000">
                  <a:solidFill>
                    <a:srgbClr val="000000"/>
                  </a:solidFill>
                </a:rPr>
                <a:t>ｌ </a:t>
              </a:r>
              <a:endParaRPr lang="ja-JP" altLang="en-US" sz="2000" b="1">
                <a:solidFill>
                  <a:srgbClr val="000000"/>
                </a:solidFill>
              </a:endParaRPr>
            </a:p>
          </p:txBody>
        </p:sp>
        <p:pic>
          <p:nvPicPr>
            <p:cNvPr id="245806" name="Picture 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8" y="3113"/>
              <a:ext cx="64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07" name="Picture 4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61" y="3090"/>
              <a:ext cx="65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808" name="AutoShape 48"/>
            <p:cNvSpPr>
              <a:spLocks/>
            </p:cNvSpPr>
            <p:nvPr/>
          </p:nvSpPr>
          <p:spPr bwMode="auto">
            <a:xfrm rot="5400000">
              <a:off x="4138" y="2262"/>
              <a:ext cx="295" cy="2585"/>
            </a:xfrm>
            <a:prstGeom prst="rightBrace">
              <a:avLst>
                <a:gd name="adj1" fmla="val 7302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45809" name="Text Box 49"/>
            <p:cNvSpPr txBox="1">
              <a:spLocks noChangeArrowheads="1"/>
            </p:cNvSpPr>
            <p:nvPr/>
          </p:nvSpPr>
          <p:spPr bwMode="auto">
            <a:xfrm>
              <a:off x="3198" y="3680"/>
              <a:ext cx="240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FF"/>
                  </a:solidFill>
                </a:rPr>
                <a:t>Heavy Meson Multiplet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000000"/>
                  </a:solidFill>
                </a:rPr>
                <a:t>   </a:t>
              </a:r>
              <a:r>
                <a:rPr lang="ja-JP" altLang="en-US" sz="2400" b="1">
                  <a:solidFill>
                    <a:srgbClr val="000000"/>
                  </a:solidFill>
                </a:rPr>
                <a:t>・・・ </a:t>
              </a:r>
              <a:r>
                <a:rPr lang="en-US" altLang="ja-JP" sz="2400" b="1">
                  <a:solidFill>
                    <a:srgbClr val="FC0000"/>
                  </a:solidFill>
                </a:rPr>
                <a:t>degenerate masses</a:t>
              </a:r>
            </a:p>
          </p:txBody>
        </p:sp>
      </p:grpSp>
      <p:sp>
        <p:nvSpPr>
          <p:cNvPr id="245811" name="Text Box 51"/>
          <p:cNvSpPr txBox="1">
            <a:spLocks noChangeArrowheads="1"/>
          </p:cNvSpPr>
          <p:nvPr/>
        </p:nvSpPr>
        <p:spPr bwMode="auto">
          <a:xfrm>
            <a:off x="4608513" y="-165100"/>
            <a:ext cx="354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467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Heavy meson </a:t>
            </a:r>
            <a:r>
              <a:rPr kumimoji="1" lang="en-US" altLang="ja-JP" dirty="0" err="1" smtClean="0"/>
              <a:t>multiplets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en-US" altLang="ja-JP" sz="2400" b="1" kern="1200" dirty="0" smtClean="0"/>
              <a:t> </a:t>
            </a:r>
            <a:r>
              <a:rPr lang="en-US" altLang="ja-JP" sz="2400" b="1" kern="1200" dirty="0" smtClean="0">
                <a:solidFill>
                  <a:srgbClr val="0000FF"/>
                </a:solidFill>
              </a:rPr>
              <a:t>Ground </a:t>
            </a:r>
            <a:r>
              <a:rPr lang="en-US" altLang="ja-JP" sz="2400" b="1" kern="1200" dirty="0">
                <a:solidFill>
                  <a:srgbClr val="0000FF"/>
                </a:solidFill>
              </a:rPr>
              <a:t>states </a:t>
            </a:r>
            <a:r>
              <a:rPr lang="ja-JP" altLang="en-US" sz="2400" b="1" kern="1200" dirty="0">
                <a:solidFill>
                  <a:srgbClr val="000000"/>
                </a:solidFill>
              </a:rPr>
              <a:t>・・・ </a:t>
            </a:r>
            <a:r>
              <a:rPr lang="en-US" altLang="ja-JP" sz="2400" b="1" i="1" kern="1200" dirty="0" err="1">
                <a:solidFill>
                  <a:srgbClr val="000000"/>
                </a:solidFill>
              </a:rPr>
              <a:t>J</a:t>
            </a:r>
            <a:r>
              <a:rPr lang="en-US" altLang="ja-JP" sz="2400" b="1" i="1" kern="1200" baseline="-25000" dirty="0" err="1">
                <a:solidFill>
                  <a:srgbClr val="000000"/>
                </a:solidFill>
              </a:rPr>
              <a:t>l</a:t>
            </a:r>
            <a:r>
              <a:rPr lang="en-US" altLang="ja-JP" sz="2400" b="1" i="1" kern="1200" baseline="-25000" dirty="0">
                <a:solidFill>
                  <a:srgbClr val="000000"/>
                </a:solidFill>
              </a:rPr>
              <a:t> </a:t>
            </a:r>
            <a:r>
              <a:rPr lang="en-US" altLang="ja-JP" sz="2400" b="1" i="1" kern="1200" dirty="0">
                <a:solidFill>
                  <a:srgbClr val="000000"/>
                </a:solidFill>
              </a:rPr>
              <a:t>=</a:t>
            </a:r>
            <a:r>
              <a:rPr lang="en-US" altLang="ja-JP" sz="2400" b="1" kern="1200" dirty="0">
                <a:solidFill>
                  <a:srgbClr val="000000"/>
                </a:solidFill>
              </a:rPr>
              <a:t>1/2 ;</a:t>
            </a:r>
            <a:r>
              <a:rPr lang="en-US" altLang="ja-JP" sz="2400" b="1" i="1" kern="1200" dirty="0">
                <a:solidFill>
                  <a:srgbClr val="000000"/>
                </a:solidFill>
              </a:rPr>
              <a:t> J</a:t>
            </a:r>
            <a:r>
              <a:rPr lang="en-US" altLang="ja-JP" sz="2400" b="1" i="1" kern="1200" baseline="30000" dirty="0">
                <a:solidFill>
                  <a:srgbClr val="000000"/>
                </a:solidFill>
              </a:rPr>
              <a:t>P</a:t>
            </a:r>
            <a:r>
              <a:rPr lang="en-US" altLang="ja-JP" sz="2400" b="1" kern="1200" dirty="0">
                <a:solidFill>
                  <a:srgbClr val="000000"/>
                </a:solidFill>
              </a:rPr>
              <a:t> = (</a:t>
            </a:r>
            <a:r>
              <a:rPr lang="en-US" altLang="ja-JP" sz="2400" b="1" kern="1200" dirty="0">
                <a:solidFill>
                  <a:srgbClr val="FF3300"/>
                </a:solidFill>
              </a:rPr>
              <a:t>0</a:t>
            </a:r>
            <a:r>
              <a:rPr lang="en-US" altLang="ja-JP" sz="2400" b="1" kern="1200" baseline="30000" dirty="0">
                <a:solidFill>
                  <a:srgbClr val="FF3300"/>
                </a:solidFill>
              </a:rPr>
              <a:t>-</a:t>
            </a:r>
            <a:r>
              <a:rPr lang="en-US" altLang="ja-JP" sz="2400" b="1" kern="1200" dirty="0">
                <a:solidFill>
                  <a:srgbClr val="000000"/>
                </a:solidFill>
              </a:rPr>
              <a:t> , </a:t>
            </a:r>
            <a:r>
              <a:rPr lang="en-US" altLang="ja-JP" sz="2400" b="1" kern="1200" dirty="0">
                <a:solidFill>
                  <a:srgbClr val="FF3300"/>
                </a:solidFill>
              </a:rPr>
              <a:t>1</a:t>
            </a:r>
            <a:r>
              <a:rPr lang="en-US" altLang="ja-JP" sz="2400" b="1" kern="1200" baseline="30000" dirty="0">
                <a:solidFill>
                  <a:srgbClr val="FF3300"/>
                </a:solidFill>
              </a:rPr>
              <a:t>-</a:t>
            </a:r>
            <a:r>
              <a:rPr lang="en-US" altLang="ja-JP" sz="2400" b="1" kern="1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ja-JP" sz="2000" b="1" kern="12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</a:rPr>
              <a:t>Pseudoscalar</a:t>
            </a:r>
            <a:r>
              <a:rPr lang="en-US" altLang="ja-JP" sz="2000" b="1" dirty="0">
                <a:solidFill>
                  <a:srgbClr val="000000"/>
                </a:solidFill>
              </a:rPr>
              <a:t> meson </a:t>
            </a:r>
            <a:r>
              <a:rPr lang="en-US" altLang="ja-JP" sz="2000" b="1" i="1" dirty="0">
                <a:solidFill>
                  <a:srgbClr val="FF3300"/>
                </a:solidFill>
              </a:rPr>
              <a:t>D</a:t>
            </a:r>
            <a:r>
              <a:rPr lang="en-US" altLang="ja-JP" sz="2000" b="1" dirty="0">
                <a:solidFill>
                  <a:srgbClr val="000000"/>
                </a:solidFill>
              </a:rPr>
              <a:t>  ;  Vector meson </a:t>
            </a:r>
            <a:r>
              <a:rPr lang="en-US" altLang="ja-JP" sz="2000" b="1" i="1" dirty="0">
                <a:solidFill>
                  <a:srgbClr val="FF3300"/>
                </a:solidFill>
              </a:rPr>
              <a:t>D</a:t>
            </a:r>
            <a:r>
              <a:rPr lang="en-US" altLang="ja-JP" sz="2000" b="1" dirty="0">
                <a:solidFill>
                  <a:srgbClr val="FF3300"/>
                </a:solidFill>
              </a:rPr>
              <a:t>*</a:t>
            </a:r>
            <a:endParaRPr lang="en-US" altLang="ja-JP" sz="2000" b="1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ja-JP" sz="2000" b="1" i="1" dirty="0">
                <a:solidFill>
                  <a:srgbClr val="000000"/>
                </a:solidFill>
              </a:rPr>
              <a:t>D</a:t>
            </a:r>
            <a:r>
              <a:rPr lang="en-US" altLang="ja-JP" sz="2000" b="1" dirty="0">
                <a:solidFill>
                  <a:srgbClr val="000000"/>
                </a:solidFill>
              </a:rPr>
              <a:t> = ( D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2000" b="1" dirty="0">
                <a:solidFill>
                  <a:srgbClr val="000000"/>
                </a:solidFill>
              </a:rPr>
              <a:t>, D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, 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)     </a:t>
            </a:r>
            <a:r>
              <a:rPr lang="en-US" altLang="ja-JP" sz="2000" b="1" i="1" dirty="0">
                <a:solidFill>
                  <a:srgbClr val="000000"/>
                </a:solidFill>
              </a:rPr>
              <a:t>D</a:t>
            </a:r>
            <a:r>
              <a:rPr lang="en-US" altLang="ja-JP" sz="2000" b="1" dirty="0">
                <a:solidFill>
                  <a:srgbClr val="000000"/>
                </a:solidFill>
              </a:rPr>
              <a:t>* = ( D*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2000" b="1" dirty="0">
                <a:solidFill>
                  <a:srgbClr val="000000"/>
                </a:solidFill>
              </a:rPr>
              <a:t>, D*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, 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*)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endParaRPr lang="en-US" altLang="ja-JP" sz="24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endParaRPr lang="en-US" altLang="ja-JP" sz="24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kern="1200" dirty="0" smtClean="0">
                <a:solidFill>
                  <a:srgbClr val="0000FF"/>
                </a:solidFill>
                <a:latin typeface="Arial" charset="0"/>
                <a:ea typeface="ＭＳ Ｐゴシック" pitchFamily="50" charset="-128"/>
              </a:rPr>
              <a:t>Excited </a:t>
            </a:r>
            <a:r>
              <a:rPr lang="en-US" altLang="ja-JP" sz="2400" b="1" kern="1200" dirty="0">
                <a:solidFill>
                  <a:srgbClr val="0000FF"/>
                </a:solidFill>
                <a:latin typeface="Arial" charset="0"/>
                <a:ea typeface="ＭＳ Ｐゴシック" pitchFamily="50" charset="-128"/>
              </a:rPr>
              <a:t>states </a:t>
            </a:r>
            <a:r>
              <a:rPr lang="ja-JP" altLang="en-US" sz="2400" b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・・・ 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J</a:t>
            </a:r>
            <a:r>
              <a:rPr lang="en-US" altLang="ja-JP" sz="2400" b="1" i="1" kern="1200" baseline="-25000" dirty="0" err="1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l</a:t>
            </a:r>
            <a:r>
              <a:rPr lang="en-US" altLang="ja-JP" sz="2400" b="1" i="1" kern="1200" baseline="-25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2400" b="1" i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=</a:t>
            </a:r>
            <a:r>
              <a:rPr lang="en-US" altLang="ja-JP" sz="2400" b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1/2 ;</a:t>
            </a:r>
            <a:r>
              <a:rPr lang="en-US" altLang="ja-JP" sz="2400" b="1" i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J</a:t>
            </a:r>
            <a:r>
              <a:rPr lang="en-US" altLang="ja-JP" sz="2400" b="1" i="1" kern="1200" baseline="30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P</a:t>
            </a:r>
            <a:r>
              <a:rPr lang="en-US" altLang="ja-JP" sz="2400" b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= (</a:t>
            </a:r>
            <a:r>
              <a:rPr lang="en-US" altLang="ja-JP" sz="2400" b="1" kern="1200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0</a:t>
            </a:r>
            <a:r>
              <a:rPr lang="en-US" altLang="ja-JP" sz="2400" b="1" kern="1200" baseline="30000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+</a:t>
            </a:r>
            <a:r>
              <a:rPr lang="en-US" altLang="ja-JP" sz="2400" b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, </a:t>
            </a:r>
            <a:r>
              <a:rPr lang="en-US" altLang="ja-JP" sz="2400" b="1" kern="1200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1</a:t>
            </a:r>
            <a:r>
              <a:rPr lang="en-US" altLang="ja-JP" sz="2400" b="1" kern="1200" baseline="30000" dirty="0" smtClean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+</a:t>
            </a:r>
            <a:r>
              <a:rPr lang="en-US" altLang="ja-JP" sz="2400" b="1" kern="1200" dirty="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ja-JP" sz="2000" b="1" kern="12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2000" b="1" kern="1200" dirty="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S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calar </a:t>
            </a:r>
            <a:r>
              <a:rPr lang="en-US" altLang="ja-JP" sz="2000" b="1" dirty="0">
                <a:solidFill>
                  <a:srgbClr val="000000"/>
                </a:solidFill>
              </a:rPr>
              <a:t>meson </a:t>
            </a:r>
            <a:r>
              <a:rPr lang="en-US" altLang="ja-JP" sz="2000" b="1" i="1" dirty="0" smtClean="0">
                <a:solidFill>
                  <a:srgbClr val="FF3300"/>
                </a:solidFill>
              </a:rPr>
              <a:t>D</a:t>
            </a:r>
            <a:r>
              <a:rPr lang="en-US" altLang="ja-JP" sz="2000" b="1" i="1" baseline="-25000" dirty="0" smtClean="0">
                <a:solidFill>
                  <a:srgbClr val="FF3300"/>
                </a:solidFill>
              </a:rPr>
              <a:t>0</a:t>
            </a:r>
            <a:r>
              <a:rPr lang="en-US" altLang="ja-JP" sz="2000" b="1" i="1" dirty="0" smtClean="0">
                <a:solidFill>
                  <a:srgbClr val="FF3300"/>
                </a:solidFill>
              </a:rPr>
              <a:t>*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 </a:t>
            </a:r>
            <a:r>
              <a:rPr lang="en-US" altLang="ja-JP" sz="2000" b="1" dirty="0">
                <a:solidFill>
                  <a:srgbClr val="000000"/>
                </a:solidFill>
              </a:rPr>
              <a:t>; 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Axial-vector </a:t>
            </a:r>
            <a:r>
              <a:rPr lang="en-US" altLang="ja-JP" sz="2000" b="1" dirty="0">
                <a:solidFill>
                  <a:srgbClr val="000000"/>
                </a:solidFill>
              </a:rPr>
              <a:t>meson </a:t>
            </a:r>
            <a:r>
              <a:rPr lang="en-US" altLang="ja-JP" sz="2000" b="1" i="1" dirty="0" smtClean="0">
                <a:solidFill>
                  <a:srgbClr val="FF3300"/>
                </a:solidFill>
              </a:rPr>
              <a:t>D</a:t>
            </a:r>
            <a:r>
              <a:rPr lang="en-US" altLang="ja-JP" sz="2000" b="1" i="1" baseline="-25000" dirty="0" smtClean="0">
                <a:solidFill>
                  <a:srgbClr val="FF3300"/>
                </a:solidFill>
              </a:rPr>
              <a:t>1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ja-JP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000000"/>
                </a:solidFill>
              </a:rPr>
              <a:t>D</a:t>
            </a:r>
            <a:r>
              <a:rPr lang="en-US" altLang="ja-JP" sz="2000" b="1" i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b="1" i="1" dirty="0" smtClean="0">
                <a:solidFill>
                  <a:srgbClr val="000000"/>
                </a:solidFill>
              </a:rPr>
              <a:t>*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= (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*</a:t>
            </a:r>
            <a:r>
              <a:rPr lang="en-US" altLang="ja-JP" sz="2000" b="1" baseline="30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b="1" dirty="0">
                <a:solidFill>
                  <a:srgbClr val="000000"/>
                </a:solidFill>
              </a:rPr>
              <a:t>,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*</a:t>
            </a:r>
            <a:r>
              <a:rPr lang="en-US" altLang="ja-JP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, 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s0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*)     </a:t>
            </a:r>
            <a:r>
              <a:rPr lang="en-US" altLang="ja-JP" sz="2000" b="1" i="1" dirty="0" smtClean="0">
                <a:solidFill>
                  <a:srgbClr val="000000"/>
                </a:solidFill>
              </a:rPr>
              <a:t>D</a:t>
            </a:r>
            <a:r>
              <a:rPr lang="en-US" altLang="ja-JP" sz="2000" b="1" i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= (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ja-JP" sz="2000" b="1" baseline="30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b="1" dirty="0">
                <a:solidFill>
                  <a:srgbClr val="000000"/>
                </a:solidFill>
              </a:rPr>
              <a:t>,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ja-JP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, D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s1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)</a:t>
            </a:r>
            <a:endParaRPr lang="en-US" altLang="ja-JP" sz="2000" b="1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altLang="ja-JP" sz="2000" b="1" kern="1200" dirty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endParaRPr lang="en-US" altLang="ja-JP" sz="2400" b="1" kern="12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endParaRPr lang="en-US" altLang="ja-JP" sz="2400" b="1" kern="1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kumimoji="1" lang="ja-JP" altLang="en-US" dirty="0"/>
          </a:p>
        </p:txBody>
      </p:sp>
      <p:sp>
        <p:nvSpPr>
          <p:cNvPr id="4" name="上下矢印 3"/>
          <p:cNvSpPr/>
          <p:nvPr/>
        </p:nvSpPr>
        <p:spPr bwMode="auto">
          <a:xfrm>
            <a:off x="1115616" y="3356992"/>
            <a:ext cx="504056" cy="136815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00041" y="3748680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chiral partner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936104"/>
          </a:xfrm>
        </p:spPr>
        <p:txBody>
          <a:bodyPr/>
          <a:lstStyle/>
          <a:p>
            <a:pPr algn="ctr"/>
            <a:r>
              <a:rPr lang="en-US" altLang="ja-JP" sz="2800" cap="none" dirty="0" smtClean="0"/>
              <a:t>3. Study </a:t>
            </a:r>
            <a:r>
              <a:rPr lang="en-US" altLang="ja-JP" sz="2800" cap="none" dirty="0"/>
              <a:t>of sigma meson structure </a:t>
            </a:r>
            <a:r>
              <a:rPr lang="en-US" altLang="ja-JP" sz="2800" cap="none" dirty="0" smtClean="0"/>
              <a:t/>
            </a:r>
            <a:br>
              <a:rPr lang="en-US" altLang="ja-JP" sz="2800" cap="none" dirty="0" smtClean="0"/>
            </a:br>
            <a:r>
              <a:rPr lang="en-US" altLang="ja-JP" sz="2800" cap="none" dirty="0" smtClean="0"/>
              <a:t>using a </a:t>
            </a:r>
            <a:r>
              <a:rPr lang="en-US" altLang="ja-JP" sz="2800" cap="none" dirty="0"/>
              <a:t>model </a:t>
            </a:r>
            <a:r>
              <a:rPr lang="en-US" altLang="ja-JP" sz="2800" cap="none" dirty="0" smtClean="0"/>
              <a:t>based </a:t>
            </a:r>
            <a:r>
              <a:rPr lang="en-US" altLang="ja-JP" sz="2800" cap="none" dirty="0"/>
              <a:t>on the chiral doubling</a:t>
            </a:r>
            <a:br>
              <a:rPr lang="en-US" altLang="ja-JP" sz="2800" cap="none" dirty="0"/>
            </a:br>
            <a:endParaRPr kumimoji="1" lang="ja-JP" altLang="en-US" sz="2800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4095968"/>
            <a:ext cx="8268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Based 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・ </a:t>
            </a: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M.H., </a:t>
            </a:r>
            <a:r>
              <a:rPr kumimoji="0" lang="en-US" altLang="ja-JP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H.Hoshino</a:t>
            </a: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en-US" altLang="ja-JP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Y.L.Ma</a:t>
            </a:r>
            <a:r>
              <a:rPr kumimoji="0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Phys. Rev. D85, 114027 (2012)</a:t>
            </a:r>
          </a:p>
        </p:txBody>
      </p:sp>
    </p:spTree>
    <p:extLst>
      <p:ext uri="{BB962C8B-B14F-4D97-AF65-F5344CB8AC3E}">
        <p14:creationId xmlns:p14="http://schemas.microsoft.com/office/powerpoint/2010/main" val="11041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7169" y="637518"/>
            <a:ext cx="855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</a:rPr>
              <a:t>Clue to understand the chiral symmetry breaking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7170" y="1583009"/>
            <a:ext cx="722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</a:rPr>
              <a:t>“σ” particle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(“QCD Higgs” particle)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       </a:t>
            </a:r>
            <a:r>
              <a:rPr lang="ja-JP" altLang="en-US" sz="2400" b="1" dirty="0" smtClean="0">
                <a:solidFill>
                  <a:srgbClr val="000000"/>
                </a:solidFill>
              </a:rPr>
              <a:t>・・・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Quantum fluctuation of the condensate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7883"/>
          <a:stretch/>
        </p:blipFill>
        <p:spPr bwMode="auto">
          <a:xfrm>
            <a:off x="6007923" y="2714620"/>
            <a:ext cx="2786082" cy="37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215074" y="65008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</a:rPr>
              <a:t>PDG 2009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416" y="2852936"/>
            <a:ext cx="5867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</a:rPr>
              <a:t>A candidate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 </a:t>
            </a:r>
            <a:r>
              <a:rPr lang="ja-JP" altLang="en-US" sz="2400" b="1" dirty="0" smtClean="0">
                <a:solidFill>
                  <a:srgbClr val="000000"/>
                </a:solidFill>
              </a:rPr>
              <a:t>・・・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f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(600) : lightest I=0 scalar meson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5500694" y="3853068"/>
            <a:ext cx="50006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214282" y="4210258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</a:rPr>
              <a:t>However, f</a:t>
            </a:r>
            <a:r>
              <a:rPr lang="en-US" altLang="ja-JP" sz="20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(600) may not be a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qq</a:t>
            </a:r>
            <a:r>
              <a:rPr lang="en-US" altLang="ja-JP" sz="20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meson ! 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kumimoji="1" lang="en-US" altLang="ja-JP" dirty="0" smtClean="0"/>
              <a:t>Scalar meson puzzle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652120" y="1124744"/>
            <a:ext cx="3097213" cy="5089525"/>
            <a:chOff x="2843808" y="1014535"/>
            <a:chExt cx="3097213" cy="508952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843808" y="1014535"/>
              <a:ext cx="3097213" cy="5089525"/>
              <a:chOff x="3152" y="889"/>
              <a:chExt cx="1951" cy="3206"/>
            </a:xfrm>
          </p:grpSpPr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V="1">
                <a:off x="3510" y="1117"/>
                <a:ext cx="0" cy="27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152" y="889"/>
                <a:ext cx="953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ja-JP" dirty="0" smtClean="0">
                    <a:latin typeface="HGS創英角ﾎﾟｯﾌﾟ体" pitchFamily="50" charset="-128"/>
                    <a:ea typeface="HGS創英角ﾎﾟｯﾌﾟ体" pitchFamily="50" charset="-128"/>
                  </a:rPr>
                  <a:t>mass (MeV</a:t>
                </a:r>
                <a:r>
                  <a:rPr lang="en-US" altLang="ja-JP" dirty="0">
                    <a:latin typeface="HGS創英角ﾎﾟｯﾌﾟ体" pitchFamily="50" charset="-128"/>
                    <a:ea typeface="HGS創英角ﾎﾟｯﾌﾟ体" pitchFamily="50" charset="-128"/>
                  </a:rPr>
                  <a:t>)</a:t>
                </a:r>
              </a:p>
            </p:txBody>
          </p:sp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5" y="1253"/>
                <a:ext cx="1548" cy="2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466625" y="5301759"/>
                  <a:ext cx="865814" cy="370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𝑃𝐺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𝐼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en-US" altLang="ja-JP" b="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625" y="5301759"/>
                  <a:ext cx="865814" cy="3702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円/楕円 11"/>
          <p:cNvSpPr/>
          <p:nvPr/>
        </p:nvSpPr>
        <p:spPr bwMode="auto">
          <a:xfrm>
            <a:off x="6084168" y="3144473"/>
            <a:ext cx="2718023" cy="1652679"/>
          </a:xfrm>
          <a:prstGeom prst="ellipse">
            <a:avLst/>
          </a:prstGeom>
          <a:noFill/>
          <a:ln w="38100">
            <a:solidFill>
              <a:srgbClr val="0033CC"/>
            </a:solidFill>
            <a:prstDash val="dash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" y="1136382"/>
            <a:ext cx="6277609" cy="343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線矢印コネクタ 24"/>
          <p:cNvCxnSpPr/>
          <p:nvPr/>
        </p:nvCxnSpPr>
        <p:spPr bwMode="auto">
          <a:xfrm flipV="1">
            <a:off x="4112617" y="4383491"/>
            <a:ext cx="2295947" cy="8457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 flipV="1">
            <a:off x="2051720" y="4568606"/>
            <a:ext cx="0" cy="660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1835696" y="5260858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Contradiction ?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kumimoji="1" lang="en-US" altLang="ja-JP" dirty="0" smtClean="0"/>
              <a:t>Scalar meson puzzle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652120" y="1124744"/>
            <a:ext cx="3097213" cy="5089525"/>
            <a:chOff x="2843808" y="1014535"/>
            <a:chExt cx="3097213" cy="508952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843808" y="1014535"/>
              <a:ext cx="3097213" cy="5089525"/>
              <a:chOff x="3152" y="889"/>
              <a:chExt cx="1951" cy="3206"/>
            </a:xfrm>
          </p:grpSpPr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V="1">
                <a:off x="3510" y="1117"/>
                <a:ext cx="0" cy="27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152" y="889"/>
                <a:ext cx="953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HGS創英角ﾎﾟｯﾌﾟ体" pitchFamily="50" charset="-128"/>
                    <a:ea typeface="HGS創英角ﾎﾟｯﾌﾟ体" pitchFamily="50" charset="-128"/>
                  </a:rPr>
                  <a:t>mass (MeV</a:t>
                </a:r>
                <a:r>
                  <a:rPr lang="en-US" altLang="ja-JP" dirty="0">
                    <a:solidFill>
                      <a:srgbClr val="000000"/>
                    </a:solidFill>
                    <a:latin typeface="HGS創英角ﾎﾟｯﾌﾟ体" pitchFamily="50" charset="-128"/>
                    <a:ea typeface="HGS創英角ﾎﾟｯﾌﾟ体" pitchFamily="50" charset="-128"/>
                  </a:rPr>
                  <a:t>)</a:t>
                </a:r>
              </a:p>
            </p:txBody>
          </p:sp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5" y="1253"/>
                <a:ext cx="1548" cy="2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466625" y="5301759"/>
                  <a:ext cx="865814" cy="370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ja-JP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𝑃𝐺</m:t>
                            </m:r>
                          </m:sup>
                        </m:sSup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ja-JP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625" y="5301759"/>
                  <a:ext cx="865814" cy="3702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円/楕円 11"/>
          <p:cNvSpPr/>
          <p:nvPr/>
        </p:nvSpPr>
        <p:spPr bwMode="auto">
          <a:xfrm>
            <a:off x="6084168" y="3144473"/>
            <a:ext cx="2718023" cy="1652679"/>
          </a:xfrm>
          <a:prstGeom prst="ellipse">
            <a:avLst/>
          </a:prstGeom>
          <a:noFill/>
          <a:ln w="38100">
            <a:solidFill>
              <a:srgbClr val="0033CC"/>
            </a:solidFill>
            <a:prstDash val="dash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V="1">
            <a:off x="4112617" y="4383491"/>
            <a:ext cx="2295947" cy="8457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 flipV="1">
            <a:off x="2051720" y="4568606"/>
            <a:ext cx="0" cy="660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1835696" y="5260858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Consistent ?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9569"/>
            <a:ext cx="5832648" cy="190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07504" y="3532197"/>
            <a:ext cx="5688632" cy="1036409"/>
            <a:chOff x="107504" y="3532197"/>
            <a:chExt cx="5688632" cy="103640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4" y="3636613"/>
              <a:ext cx="5427278" cy="321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958431"/>
              <a:ext cx="3605386" cy="504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角丸四角形 2"/>
            <p:cNvSpPr/>
            <p:nvPr/>
          </p:nvSpPr>
          <p:spPr bwMode="auto">
            <a:xfrm>
              <a:off x="107504" y="3532197"/>
              <a:ext cx="5688632" cy="1036409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r="19400" b="29073"/>
          <a:stretch>
            <a:fillRect/>
          </a:stretch>
        </p:blipFill>
        <p:spPr bwMode="auto">
          <a:xfrm>
            <a:off x="412734" y="642918"/>
            <a:ext cx="835137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42844" y="142852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</a:rPr>
              <a:t>◎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Standard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qq</a:t>
            </a:r>
            <a:r>
              <a:rPr lang="en-US" altLang="ja-JP" sz="24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quark model assignment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43636" y="2500306"/>
            <a:ext cx="2770220" cy="36933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7158" y="3500438"/>
            <a:ext cx="2975495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</a:rPr>
              <a:t>What is f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(600) ?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6631" t="27563" r="58800" b="20309"/>
          <a:stretch>
            <a:fillRect/>
          </a:stretch>
        </p:blipFill>
        <p:spPr bwMode="auto">
          <a:xfrm>
            <a:off x="1500166" y="4643446"/>
            <a:ext cx="1643074" cy="150999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1357290" y="414338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</a:rPr>
              <a:t>2 quark (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qq</a:t>
            </a:r>
            <a:r>
              <a:rPr lang="en-US" altLang="ja-JP" sz="20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) state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1604" y="6215082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70C0"/>
                </a:solidFill>
              </a:rPr>
              <a:t>“σ” particle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6380" y="4214818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</a:rPr>
              <a:t>4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quark (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qqq</a:t>
            </a:r>
            <a:r>
              <a:rPr lang="en-US" altLang="ja-JP" sz="20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q</a:t>
            </a:r>
            <a:r>
              <a:rPr lang="en-US" altLang="ja-JP" sz="20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) state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 l="60568" t="27563" b="20309"/>
          <a:stretch>
            <a:fillRect/>
          </a:stretch>
        </p:blipFill>
        <p:spPr bwMode="auto">
          <a:xfrm>
            <a:off x="5643570" y="4643446"/>
            <a:ext cx="1857388" cy="1495249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5715008" y="6215082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0000"/>
                </a:solidFill>
              </a:rPr>
              <a:t>Exotic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hadron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WordArt 7"/>
          <p:cNvSpPr>
            <a:spLocks noChangeAspect="1" noChangeArrowheads="1" noChangeShapeType="1" noTextEdit="1"/>
          </p:cNvSpPr>
          <p:nvPr/>
        </p:nvSpPr>
        <p:spPr bwMode="auto">
          <a:xfrm>
            <a:off x="3929058" y="4786322"/>
            <a:ext cx="1172714" cy="1443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0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ＭＳ Ｐゴシック"/>
              </a:rPr>
              <a:t>?</a:t>
            </a:r>
            <a:endParaRPr lang="ja-JP" altLang="en-US" sz="60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7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 of this section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eaLnBrk="1" hangingPunct="1">
              <a:lnSpc>
                <a:spcPts val="3000"/>
              </a:lnSpc>
              <a:buFont typeface="+mj-lt"/>
              <a:buAutoNum type="arabicPeriod" startAt="3"/>
            </a:pPr>
            <a:r>
              <a:rPr lang="en-US" altLang="ja-JP" dirty="0">
                <a:solidFill>
                  <a:srgbClr val="000000"/>
                </a:solidFill>
              </a:rPr>
              <a:t>Study of sigma meson structure using a model based on the chiral doubling</a:t>
            </a:r>
          </a:p>
          <a:p>
            <a:pPr marL="914400" lvl="1" indent="-514350" eaLnBrk="1" hangingPunct="1">
              <a:lnSpc>
                <a:spcPts val="3000"/>
              </a:lnSpc>
              <a:buFont typeface="+mj-lt"/>
              <a:buAutoNum type="alphaUcParenR"/>
            </a:pPr>
            <a:r>
              <a:rPr lang="en-US" altLang="ja-JP" dirty="0">
                <a:solidFill>
                  <a:srgbClr val="000000"/>
                </a:solidFill>
                <a:cs typeface="+mn-cs"/>
              </a:rPr>
              <a:t>Linear sigma model for light quark sector including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  <a:cs typeface="+mn-cs"/>
              </a:rPr>
              <a:t>s</a:t>
            </a:r>
            <a:r>
              <a:rPr lang="en-US" altLang="ja-JP" dirty="0">
                <a:solidFill>
                  <a:srgbClr val="000000"/>
                </a:solidFill>
                <a:cs typeface="+mn-cs"/>
              </a:rPr>
              <a:t> meson</a:t>
            </a:r>
          </a:p>
          <a:p>
            <a:pPr marL="914400" lvl="1" indent="-514350" eaLnBrk="1" hangingPunct="1">
              <a:lnSpc>
                <a:spcPts val="3000"/>
              </a:lnSpc>
              <a:buFont typeface="+mj-lt"/>
              <a:buAutoNum type="alphaUcParenR"/>
            </a:pPr>
            <a:r>
              <a:rPr lang="en-US" altLang="ja-JP" dirty="0">
                <a:solidFill>
                  <a:srgbClr val="000000"/>
                </a:solidFill>
                <a:latin typeface="Symbol" pitchFamily="18" charset="2"/>
                <a:cs typeface="+mn-cs"/>
              </a:rPr>
              <a:t>s</a:t>
            </a:r>
            <a:r>
              <a:rPr lang="en-US" altLang="ja-JP" dirty="0">
                <a:solidFill>
                  <a:srgbClr val="000000"/>
                </a:solidFill>
                <a:cs typeface="+mn-cs"/>
              </a:rPr>
              <a:t> meson in </a:t>
            </a:r>
            <a:r>
              <a:rPr lang="en-US" altLang="ja-JP" dirty="0" err="1">
                <a:solidFill>
                  <a:srgbClr val="000000"/>
                </a:solidFill>
                <a:latin typeface="Symbol" pitchFamily="18" charset="2"/>
                <a:cs typeface="+mn-cs"/>
              </a:rPr>
              <a:t>pp</a:t>
            </a:r>
            <a:r>
              <a:rPr lang="en-US" altLang="ja-JP" dirty="0">
                <a:solidFill>
                  <a:srgbClr val="000000"/>
                </a:solidFill>
                <a:cs typeface="+mn-cs"/>
              </a:rPr>
              <a:t> scattering </a:t>
            </a:r>
          </a:p>
          <a:p>
            <a:pPr marL="914400" lvl="1" indent="-514350" eaLnBrk="1" hangingPunct="1">
              <a:lnSpc>
                <a:spcPts val="3000"/>
              </a:lnSpc>
              <a:buFont typeface="+mj-lt"/>
              <a:buAutoNum type="alphaUcParenR"/>
            </a:pPr>
            <a:r>
              <a:rPr lang="en-US" altLang="ja-JP" dirty="0">
                <a:solidFill>
                  <a:srgbClr val="000000"/>
                </a:solidFill>
              </a:rPr>
              <a:t>An effective model for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ja-JP" dirty="0">
                <a:solidFill>
                  <a:srgbClr val="000000"/>
                </a:solidFill>
              </a:rPr>
              <a:t> meson coupling to chiral </a:t>
            </a:r>
            <a:r>
              <a:rPr lang="en-US" altLang="ja-JP" dirty="0" err="1">
                <a:solidFill>
                  <a:srgbClr val="000000"/>
                </a:solidFill>
              </a:rPr>
              <a:t>doublers</a:t>
            </a:r>
            <a:endParaRPr lang="en-US" altLang="ja-JP" dirty="0">
              <a:solidFill>
                <a:srgbClr val="000000"/>
              </a:solidFill>
            </a:endParaRPr>
          </a:p>
          <a:p>
            <a:pPr marL="914400" lvl="1" indent="-514350" eaLnBrk="1" hangingPunct="1">
              <a:lnSpc>
                <a:spcPts val="3000"/>
              </a:lnSpc>
              <a:buFont typeface="+mj-lt"/>
              <a:buAutoNum type="alphaUcParenR"/>
            </a:pP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ja-JP" dirty="0">
                <a:solidFill>
                  <a:srgbClr val="000000"/>
                </a:solidFill>
              </a:rPr>
              <a:t> meson in </a:t>
            </a:r>
            <a:r>
              <a:rPr lang="en-US" altLang="ja-JP" dirty="0" smtClean="0">
                <a:solidFill>
                  <a:srgbClr val="000000"/>
                </a:solidFill>
              </a:rPr>
              <a:t>D</a:t>
            </a:r>
            <a:r>
              <a:rPr lang="en-US" altLang="ja-JP" baseline="-25000" dirty="0" smtClean="0">
                <a:solidFill>
                  <a:srgbClr val="000000"/>
                </a:solidFill>
              </a:rPr>
              <a:t>1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→ </a:t>
            </a:r>
            <a:r>
              <a:rPr lang="en-US" altLang="ja-JP" dirty="0" err="1" smtClean="0">
                <a:solidFill>
                  <a:srgbClr val="000000"/>
                </a:solidFill>
              </a:rPr>
              <a:t>D</a:t>
            </a:r>
            <a:r>
              <a:rPr lang="en-US" altLang="ja-JP" dirty="0" err="1" smtClean="0">
                <a:solidFill>
                  <a:srgbClr val="000000"/>
                </a:solidFill>
                <a:latin typeface="Symbol" pitchFamily="18" charset="2"/>
              </a:rPr>
              <a:t>pp</a:t>
            </a:r>
            <a:r>
              <a:rPr lang="en-US" altLang="ja-JP" dirty="0" smtClean="0">
                <a:solidFill>
                  <a:srgbClr val="000000"/>
                </a:solidFill>
              </a:rPr>
              <a:t> decay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6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1" indent="-514350" algn="l">
              <a:lnSpc>
                <a:spcPts val="3000"/>
              </a:lnSpc>
              <a:spcBef>
                <a:spcPct val="20000"/>
              </a:spcBef>
            </a:pPr>
            <a:r>
              <a:rPr lang="en-US" altLang="ja-JP" sz="2000" dirty="0" smtClean="0"/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A) Linear sigma model for light quark sector including </a:t>
            </a:r>
            <a:r>
              <a:rPr lang="en-US" altLang="ja-JP" sz="2800" dirty="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s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 meson</a:t>
            </a:r>
            <a:endParaRPr kumimoji="1" lang="ja-JP" altLang="en-US" sz="2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0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11188" y="2565400"/>
            <a:ext cx="77343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600" b="1" kern="1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Unicode MS"/>
                <a:ea typeface="Arial Unicode MS"/>
                <a:cs typeface="Arial Unicode MS"/>
              </a:rPr>
              <a:t>1. Introduction</a:t>
            </a:r>
            <a:endParaRPr lang="ja-JP" altLang="en-US" sz="9600" b="1" kern="10" smtClean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408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068" y="44624"/>
            <a:ext cx="9180513" cy="8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2 and 4 quark states in linear sigma model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9715500" y="3532188"/>
            <a:ext cx="6772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800">
                <a:latin typeface="Arial 本文"/>
                <a:ea typeface="Arial Unicode MS" pitchFamily="50" charset="-128"/>
                <a:cs typeface="Arial Unicode MS" pitchFamily="50" charset="-128"/>
              </a:rPr>
              <a:t>In general, there can be a four quark state:</a:t>
            </a:r>
          </a:p>
        </p:txBody>
      </p:sp>
      <p:sp>
        <p:nvSpPr>
          <p:cNvPr id="11271" name="AutoShape 2"/>
          <p:cNvSpPr>
            <a:spLocks noChangeArrowheads="1"/>
          </p:cNvSpPr>
          <p:nvPr/>
        </p:nvSpPr>
        <p:spPr bwMode="auto">
          <a:xfrm>
            <a:off x="10585450" y="4278313"/>
            <a:ext cx="1077913" cy="503237"/>
          </a:xfrm>
          <a:prstGeom prst="wedgeEllipseCallout">
            <a:avLst>
              <a:gd name="adj1" fmla="val -42634"/>
              <a:gd name="adj2" fmla="val 752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 sz="2800" u="sng"/>
          </a:p>
        </p:txBody>
      </p:sp>
      <p:sp>
        <p:nvSpPr>
          <p:cNvPr id="11272" name="AutoShape 3"/>
          <p:cNvSpPr>
            <a:spLocks noChangeArrowheads="1"/>
          </p:cNvSpPr>
          <p:nvPr/>
        </p:nvSpPr>
        <p:spPr bwMode="auto">
          <a:xfrm>
            <a:off x="13179425" y="4252913"/>
            <a:ext cx="1008063" cy="552450"/>
          </a:xfrm>
          <a:prstGeom prst="wedgeEllipseCallout">
            <a:avLst>
              <a:gd name="adj1" fmla="val -50968"/>
              <a:gd name="adj2" fmla="val 7807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 sz="2800" u="sng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28325" y="4278313"/>
            <a:ext cx="101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ja-JP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250863" y="43005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S創英角ｺﾞｼｯｸUB" pitchFamily="50" charset="-128"/>
              </a:rPr>
              <a:t>４</a:t>
            </a:r>
          </a:p>
        </p:txBody>
      </p:sp>
      <p:grpSp>
        <p:nvGrpSpPr>
          <p:cNvPr id="11275" name="Group 22"/>
          <p:cNvGrpSpPr>
            <a:grpSpLocks/>
          </p:cNvGrpSpPr>
          <p:nvPr/>
        </p:nvGrpSpPr>
        <p:grpSpPr bwMode="auto">
          <a:xfrm>
            <a:off x="9713913" y="5340350"/>
            <a:ext cx="1354137" cy="576263"/>
            <a:chOff x="4785" y="709"/>
            <a:chExt cx="853" cy="363"/>
          </a:xfrm>
        </p:grpSpPr>
        <p:sp>
          <p:nvSpPr>
            <p:cNvPr id="11324" name="Rectangle 23"/>
            <p:cNvSpPr>
              <a:spLocks noChangeArrowheads="1"/>
            </p:cNvSpPr>
            <p:nvPr/>
          </p:nvSpPr>
          <p:spPr bwMode="auto">
            <a:xfrm>
              <a:off x="4785" y="709"/>
              <a:ext cx="544" cy="3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ja-JP" altLang="en-US" sz="2400">
                  <a:solidFill>
                    <a:srgbClr val="00B0F0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ｑ</a:t>
              </a: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4958" y="709"/>
              <a:ext cx="680" cy="3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ja-JP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S創英角ﾎﾟｯﾌﾟ体" pitchFamily="50" charset="-128"/>
                  <a:ea typeface="HGS創英角ﾎﾟｯﾌﾟ体" pitchFamily="50" charset="-128"/>
                </a:rPr>
                <a:t>ｑ</a:t>
              </a:r>
              <a:endPara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1326" name="Line 25"/>
            <p:cNvSpPr>
              <a:spLocks noChangeShapeType="1"/>
            </p:cNvSpPr>
            <p:nvPr/>
          </p:nvSpPr>
          <p:spPr bwMode="auto">
            <a:xfrm>
              <a:off x="4831" y="772"/>
              <a:ext cx="181" cy="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276" name="Group 26"/>
          <p:cNvGrpSpPr>
            <a:grpSpLocks/>
          </p:cNvGrpSpPr>
          <p:nvPr/>
        </p:nvGrpSpPr>
        <p:grpSpPr bwMode="auto">
          <a:xfrm>
            <a:off x="11803063" y="5340350"/>
            <a:ext cx="1670050" cy="576263"/>
            <a:chOff x="195" y="1752"/>
            <a:chExt cx="1052" cy="363"/>
          </a:xfrm>
        </p:grpSpPr>
        <p:sp>
          <p:nvSpPr>
            <p:cNvPr id="11320" name="Rectangle 27"/>
            <p:cNvSpPr>
              <a:spLocks noChangeArrowheads="1"/>
            </p:cNvSpPr>
            <p:nvPr/>
          </p:nvSpPr>
          <p:spPr bwMode="auto">
            <a:xfrm>
              <a:off x="195" y="1752"/>
              <a:ext cx="544" cy="3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ja-JP" altLang="en-US" sz="2400">
                  <a:solidFill>
                    <a:srgbClr val="00B0F0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ｑｑ</a:t>
              </a:r>
            </a:p>
          </p:txBody>
        </p:sp>
        <p:sp>
          <p:nvSpPr>
            <p:cNvPr id="11321" name="Rectangle 28"/>
            <p:cNvSpPr>
              <a:spLocks noChangeArrowheads="1"/>
            </p:cNvSpPr>
            <p:nvPr/>
          </p:nvSpPr>
          <p:spPr bwMode="auto">
            <a:xfrm>
              <a:off x="567" y="1752"/>
              <a:ext cx="680" cy="3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ja-JP" altLang="en-US" sz="2400">
                  <a:solidFill>
                    <a:srgbClr val="FF0000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ｑｑ</a:t>
              </a:r>
              <a:endParaRPr lang="ja-JP" altLang="en-US" sz="2400"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1322" name="Line 29"/>
            <p:cNvSpPr>
              <a:spLocks noChangeShapeType="1"/>
            </p:cNvSpPr>
            <p:nvPr/>
          </p:nvSpPr>
          <p:spPr bwMode="auto">
            <a:xfrm>
              <a:off x="446" y="1824"/>
              <a:ext cx="181" cy="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23" name="Line 30"/>
            <p:cNvSpPr>
              <a:spLocks noChangeShapeType="1"/>
            </p:cNvSpPr>
            <p:nvPr/>
          </p:nvSpPr>
          <p:spPr bwMode="auto">
            <a:xfrm>
              <a:off x="241" y="1815"/>
              <a:ext cx="181" cy="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277" name="Group 67"/>
          <p:cNvGrpSpPr>
            <a:grpSpLocks/>
          </p:cNvGrpSpPr>
          <p:nvPr/>
        </p:nvGrpSpPr>
        <p:grpSpPr bwMode="auto">
          <a:xfrm>
            <a:off x="12018963" y="4476750"/>
            <a:ext cx="1028700" cy="989013"/>
            <a:chOff x="3406" y="2672"/>
            <a:chExt cx="1139" cy="1096"/>
          </a:xfrm>
        </p:grpSpPr>
        <p:sp>
          <p:nvSpPr>
            <p:cNvPr id="11315" name="Oval 68"/>
            <p:cNvSpPr>
              <a:spLocks noChangeArrowheads="1"/>
            </p:cNvSpPr>
            <p:nvPr/>
          </p:nvSpPr>
          <p:spPr bwMode="auto">
            <a:xfrm>
              <a:off x="3406" y="2672"/>
              <a:ext cx="1139" cy="10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16" name="Oval 69"/>
            <p:cNvSpPr>
              <a:spLocks noChangeArrowheads="1"/>
            </p:cNvSpPr>
            <p:nvPr/>
          </p:nvSpPr>
          <p:spPr bwMode="auto">
            <a:xfrm>
              <a:off x="3477" y="3142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17" name="Oval 70"/>
            <p:cNvSpPr>
              <a:spLocks noChangeArrowheads="1"/>
            </p:cNvSpPr>
            <p:nvPr/>
          </p:nvSpPr>
          <p:spPr bwMode="auto">
            <a:xfrm>
              <a:off x="3878" y="3158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185E76"/>
                </a:gs>
                <a:gs pos="100000">
                  <a:srgbClr val="33C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18" name="Oval 71"/>
            <p:cNvSpPr>
              <a:spLocks noChangeArrowheads="1"/>
            </p:cNvSpPr>
            <p:nvPr/>
          </p:nvSpPr>
          <p:spPr bwMode="auto">
            <a:xfrm>
              <a:off x="3574" y="2779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761847"/>
                </a:gs>
                <a:gs pos="100000">
                  <a:srgbClr val="FF3399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19" name="Oval 72"/>
            <p:cNvSpPr>
              <a:spLocks noChangeArrowheads="1"/>
            </p:cNvSpPr>
            <p:nvPr/>
          </p:nvSpPr>
          <p:spPr bwMode="auto">
            <a:xfrm>
              <a:off x="3958" y="2782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278" name="Group 73"/>
          <p:cNvGrpSpPr>
            <a:grpSpLocks/>
          </p:cNvGrpSpPr>
          <p:nvPr/>
        </p:nvGrpSpPr>
        <p:grpSpPr bwMode="auto">
          <a:xfrm>
            <a:off x="9642475" y="4519613"/>
            <a:ext cx="935038" cy="893762"/>
            <a:chOff x="3259" y="1074"/>
            <a:chExt cx="998" cy="953"/>
          </a:xfrm>
        </p:grpSpPr>
        <p:sp>
          <p:nvSpPr>
            <p:cNvPr id="11311" name="Oval 74"/>
            <p:cNvSpPr>
              <a:spLocks noChangeArrowheads="1"/>
            </p:cNvSpPr>
            <p:nvPr/>
          </p:nvSpPr>
          <p:spPr bwMode="auto">
            <a:xfrm>
              <a:off x="3259" y="107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1312" name="Group 75"/>
            <p:cNvGrpSpPr>
              <a:grpSpLocks/>
            </p:cNvGrpSpPr>
            <p:nvPr/>
          </p:nvGrpSpPr>
          <p:grpSpPr bwMode="auto">
            <a:xfrm>
              <a:off x="3333" y="1298"/>
              <a:ext cx="862" cy="499"/>
              <a:chOff x="3333" y="1706"/>
              <a:chExt cx="862" cy="499"/>
            </a:xfrm>
          </p:grpSpPr>
          <p:sp>
            <p:nvSpPr>
              <p:cNvPr id="11313" name="Oval 76"/>
              <p:cNvSpPr>
                <a:spLocks noChangeArrowheads="1"/>
              </p:cNvSpPr>
              <p:nvPr/>
            </p:nvSpPr>
            <p:spPr bwMode="auto">
              <a:xfrm>
                <a:off x="3333" y="1706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14" name="Oval 77"/>
              <p:cNvSpPr>
                <a:spLocks noChangeArrowheads="1"/>
              </p:cNvSpPr>
              <p:nvPr/>
            </p:nvSpPr>
            <p:spPr bwMode="auto">
              <a:xfrm>
                <a:off x="3696" y="1706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1279" name="Rectangle 3"/>
          <p:cNvSpPr>
            <a:spLocks noChangeArrowheads="1"/>
          </p:cNvSpPr>
          <p:nvPr/>
        </p:nvSpPr>
        <p:spPr bwMode="auto">
          <a:xfrm>
            <a:off x="-36513" y="1098699"/>
            <a:ext cx="9433049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3×3 matrix fields       </a:t>
            </a:r>
            <a:r>
              <a:rPr lang="ja-JP" altLang="en-US" sz="2400" dirty="0" smtClean="0">
                <a:solidFill>
                  <a:srgbClr val="0070C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  ＆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     </a:t>
            </a:r>
            <a:r>
              <a:rPr lang="ja-JP" altLang="en-US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 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2400" dirty="0" smtClean="0">
                <a:solidFill>
                  <a:srgbClr val="0070C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Linear </a:t>
            </a:r>
            <a:r>
              <a:rPr lang="en-US" altLang="ja-JP" sz="2400" dirty="0">
                <a:solidFill>
                  <a:srgbClr val="0070C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Sigma </a:t>
            </a:r>
            <a:r>
              <a:rPr lang="en-US" altLang="ja-JP" sz="2400" dirty="0" smtClean="0">
                <a:solidFill>
                  <a:srgbClr val="0070C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Model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):</a:t>
            </a:r>
            <a:endParaRPr lang="en-US" altLang="ja-JP" sz="24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4"/>
          <a:stretch/>
        </p:blipFill>
        <p:spPr bwMode="auto">
          <a:xfrm>
            <a:off x="3553277" y="1112292"/>
            <a:ext cx="5866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9"/>
          <a:stretch/>
        </p:blipFill>
        <p:spPr bwMode="auto">
          <a:xfrm>
            <a:off x="2627784" y="1136104"/>
            <a:ext cx="49684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7827"/>
            <a:ext cx="2056312" cy="42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85" y="2047919"/>
            <a:ext cx="2385643" cy="4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84" name="Group 67"/>
          <p:cNvGrpSpPr>
            <a:grpSpLocks/>
          </p:cNvGrpSpPr>
          <p:nvPr/>
        </p:nvGrpSpPr>
        <p:grpSpPr bwMode="auto">
          <a:xfrm>
            <a:off x="4462463" y="1541588"/>
            <a:ext cx="463550" cy="444500"/>
            <a:chOff x="3406" y="2672"/>
            <a:chExt cx="1139" cy="1096"/>
          </a:xfrm>
        </p:grpSpPr>
        <p:sp>
          <p:nvSpPr>
            <p:cNvPr id="11306" name="Oval 68"/>
            <p:cNvSpPr>
              <a:spLocks noChangeArrowheads="1"/>
            </p:cNvSpPr>
            <p:nvPr/>
          </p:nvSpPr>
          <p:spPr bwMode="auto">
            <a:xfrm>
              <a:off x="3406" y="2672"/>
              <a:ext cx="1139" cy="10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07" name="Oval 69"/>
            <p:cNvSpPr>
              <a:spLocks noChangeArrowheads="1"/>
            </p:cNvSpPr>
            <p:nvPr/>
          </p:nvSpPr>
          <p:spPr bwMode="auto">
            <a:xfrm>
              <a:off x="3477" y="3142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08" name="Oval 70"/>
            <p:cNvSpPr>
              <a:spLocks noChangeArrowheads="1"/>
            </p:cNvSpPr>
            <p:nvPr/>
          </p:nvSpPr>
          <p:spPr bwMode="auto">
            <a:xfrm>
              <a:off x="3878" y="3158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185E76"/>
                </a:gs>
                <a:gs pos="100000">
                  <a:srgbClr val="33C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09" name="Oval 71"/>
            <p:cNvSpPr>
              <a:spLocks noChangeArrowheads="1"/>
            </p:cNvSpPr>
            <p:nvPr/>
          </p:nvSpPr>
          <p:spPr bwMode="auto">
            <a:xfrm>
              <a:off x="3574" y="2779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761847"/>
                </a:gs>
                <a:gs pos="100000">
                  <a:srgbClr val="FF3399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10" name="Oval 72"/>
            <p:cNvSpPr>
              <a:spLocks noChangeArrowheads="1"/>
            </p:cNvSpPr>
            <p:nvPr/>
          </p:nvSpPr>
          <p:spPr bwMode="auto">
            <a:xfrm>
              <a:off x="3958" y="2782"/>
              <a:ext cx="499" cy="499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285" name="Group 73"/>
          <p:cNvGrpSpPr>
            <a:grpSpLocks/>
          </p:cNvGrpSpPr>
          <p:nvPr/>
        </p:nvGrpSpPr>
        <p:grpSpPr bwMode="auto">
          <a:xfrm>
            <a:off x="190500" y="1563813"/>
            <a:ext cx="447675" cy="428625"/>
            <a:chOff x="3259" y="1074"/>
            <a:chExt cx="998" cy="953"/>
          </a:xfrm>
        </p:grpSpPr>
        <p:sp>
          <p:nvSpPr>
            <p:cNvPr id="11302" name="Oval 74"/>
            <p:cNvSpPr>
              <a:spLocks noChangeArrowheads="1"/>
            </p:cNvSpPr>
            <p:nvPr/>
          </p:nvSpPr>
          <p:spPr bwMode="auto">
            <a:xfrm>
              <a:off x="3259" y="107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1303" name="Group 75"/>
            <p:cNvGrpSpPr>
              <a:grpSpLocks/>
            </p:cNvGrpSpPr>
            <p:nvPr/>
          </p:nvGrpSpPr>
          <p:grpSpPr bwMode="auto">
            <a:xfrm>
              <a:off x="3333" y="1298"/>
              <a:ext cx="862" cy="499"/>
              <a:chOff x="3333" y="1706"/>
              <a:chExt cx="862" cy="499"/>
            </a:xfrm>
          </p:grpSpPr>
          <p:sp>
            <p:nvSpPr>
              <p:cNvPr id="11304" name="Oval 76"/>
              <p:cNvSpPr>
                <a:spLocks noChangeArrowheads="1"/>
              </p:cNvSpPr>
              <p:nvPr/>
            </p:nvSpPr>
            <p:spPr bwMode="auto">
              <a:xfrm>
                <a:off x="3333" y="1706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05" name="Oval 77"/>
              <p:cNvSpPr>
                <a:spLocks noChangeArrowheads="1"/>
              </p:cNvSpPr>
              <p:nvPr/>
            </p:nvSpPr>
            <p:spPr bwMode="auto">
              <a:xfrm>
                <a:off x="3696" y="1706"/>
                <a:ext cx="499" cy="499"/>
              </a:xfrm>
              <a:prstGeom prst="ellipse">
                <a:avLst/>
              </a:prstGeom>
              <a:gradFill rotWithShape="1">
                <a:gsLst>
                  <a:gs pos="0">
                    <a:srgbClr val="185E76"/>
                  </a:gs>
                  <a:gs pos="100000">
                    <a:srgbClr val="33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1286" name="Rectangle 3"/>
          <p:cNvSpPr>
            <a:spLocks noChangeArrowheads="1"/>
          </p:cNvSpPr>
          <p:nvPr/>
        </p:nvSpPr>
        <p:spPr bwMode="auto">
          <a:xfrm>
            <a:off x="6043613" y="2394076"/>
            <a:ext cx="12874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>
                <a:latin typeface="Arial 本文"/>
                <a:ea typeface="Arial Unicode MS" pitchFamily="50" charset="-128"/>
                <a:cs typeface="Arial Unicode MS" pitchFamily="50" charset="-128"/>
              </a:rPr>
              <a:t>Scalar</a:t>
            </a:r>
          </a:p>
        </p:txBody>
      </p:sp>
      <p:sp>
        <p:nvSpPr>
          <p:cNvPr id="11287" name="Rectangle 3"/>
          <p:cNvSpPr>
            <a:spLocks noChangeArrowheads="1"/>
          </p:cNvSpPr>
          <p:nvPr/>
        </p:nvSpPr>
        <p:spPr bwMode="auto">
          <a:xfrm>
            <a:off x="7042150" y="2552725"/>
            <a:ext cx="25860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>
                <a:latin typeface="Arial 本文"/>
                <a:ea typeface="Arial Unicode MS" pitchFamily="50" charset="-128"/>
                <a:cs typeface="Arial Unicode MS" pitchFamily="50" charset="-128"/>
              </a:rPr>
              <a:t>Pseudo scalar</a:t>
            </a:r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803400" y="2394076"/>
            <a:ext cx="12874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>
                <a:latin typeface="Arial 本文"/>
                <a:ea typeface="Arial Unicode MS" pitchFamily="50" charset="-128"/>
                <a:cs typeface="Arial Unicode MS" pitchFamily="50" charset="-128"/>
              </a:rPr>
              <a:t>Scalar</a:t>
            </a:r>
          </a:p>
        </p:txBody>
      </p:sp>
      <p:sp>
        <p:nvSpPr>
          <p:cNvPr id="11289" name="Rectangle 3"/>
          <p:cNvSpPr>
            <a:spLocks noChangeArrowheads="1"/>
          </p:cNvSpPr>
          <p:nvPr/>
        </p:nvSpPr>
        <p:spPr bwMode="auto">
          <a:xfrm>
            <a:off x="2801938" y="2394076"/>
            <a:ext cx="25860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>
                <a:latin typeface="Arial 本文"/>
                <a:ea typeface="Arial Unicode MS" pitchFamily="50" charset="-128"/>
                <a:cs typeface="Arial Unicode MS" pitchFamily="50" charset="-128"/>
              </a:rPr>
              <a:t>Pseudo scalar</a:t>
            </a:r>
          </a:p>
        </p:txBody>
      </p:sp>
      <p:sp>
        <p:nvSpPr>
          <p:cNvPr id="11290" name="Rectangle 3"/>
          <p:cNvSpPr>
            <a:spLocks noChangeArrowheads="1"/>
          </p:cNvSpPr>
          <p:nvPr/>
        </p:nvSpPr>
        <p:spPr bwMode="auto">
          <a:xfrm>
            <a:off x="442913" y="1525713"/>
            <a:ext cx="324643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800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２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quark field  </a:t>
            </a:r>
            <a:r>
              <a:rPr lang="ja-JP" altLang="en-US" sz="28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～</a:t>
            </a:r>
            <a:endParaRPr lang="en-US" altLang="ja-JP" sz="28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11292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27541"/>
              </p:ext>
            </p:extLst>
          </p:nvPr>
        </p:nvGraphicFramePr>
        <p:xfrm>
          <a:off x="2916238" y="1495551"/>
          <a:ext cx="731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数式" r:id="rId6" imgW="330057" imgH="215806" progId="Equation.3">
                  <p:embed/>
                </p:oleObj>
              </mc:Choice>
              <mc:Fallback>
                <p:oleObj name="数式" r:id="rId6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95551"/>
                        <a:ext cx="731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94602"/>
              </p:ext>
            </p:extLst>
          </p:nvPr>
        </p:nvGraphicFramePr>
        <p:xfrm>
          <a:off x="7331075" y="1479676"/>
          <a:ext cx="13509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数式" r:id="rId8" imgW="609336" imgH="215806" progId="Equation.3">
                  <p:embed/>
                </p:oleObj>
              </mc:Choice>
              <mc:Fallback>
                <p:oleObj name="数式" r:id="rId8" imgW="6093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1479676"/>
                        <a:ext cx="13509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-36513" y="4309508"/>
            <a:ext cx="8293101" cy="1202616"/>
            <a:chOff x="-36513" y="4437112"/>
            <a:chExt cx="8293101" cy="1202616"/>
          </a:xfrm>
        </p:grpSpPr>
        <p:sp>
          <p:nvSpPr>
            <p:cNvPr id="11296" name="Rectangle 3"/>
            <p:cNvSpPr>
              <a:spLocks noChangeArrowheads="1"/>
            </p:cNvSpPr>
            <p:nvPr/>
          </p:nvSpPr>
          <p:spPr bwMode="auto">
            <a:xfrm>
              <a:off x="-36513" y="4437112"/>
              <a:ext cx="8142288" cy="74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ja-JP" sz="2800" dirty="0">
                  <a:latin typeface="Arial 本文"/>
                  <a:ea typeface="Arial Unicode MS" pitchFamily="50" charset="-128"/>
                  <a:cs typeface="Arial Unicode MS" pitchFamily="50" charset="-128"/>
                </a:rPr>
                <a:t> 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Different</a:t>
              </a:r>
              <a:r>
                <a:rPr lang="en-US" altLang="ja-JP" sz="28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 transformations under 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U(1)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A</a:t>
              </a:r>
              <a:r>
                <a:rPr lang="ja-JP" altLang="en-US" sz="28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 </a:t>
              </a:r>
              <a:r>
                <a:rPr lang="en-US" altLang="ja-JP" sz="28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:</a:t>
              </a:r>
              <a:endParaRPr lang="en-US" altLang="ja-JP" sz="2800" dirty="0">
                <a:latin typeface="Arial 本文"/>
                <a:ea typeface="Arial Unicode MS" pitchFamily="50" charset="-128"/>
                <a:cs typeface="Arial Unicode MS" pitchFamily="50" charset="-128"/>
              </a:endParaRPr>
            </a:p>
          </p:txBody>
        </p:sp>
        <p:pic>
          <p:nvPicPr>
            <p:cNvPr id="21197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756" y="5058355"/>
              <a:ext cx="2939164" cy="581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197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672" y="5002073"/>
              <a:ext cx="3201591" cy="60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9" name="円/楕円 33"/>
            <p:cNvSpPr>
              <a:spLocks noChangeArrowheads="1"/>
            </p:cNvSpPr>
            <p:nvPr/>
          </p:nvSpPr>
          <p:spPr bwMode="auto">
            <a:xfrm>
              <a:off x="2916238" y="5057825"/>
              <a:ext cx="1106487" cy="4048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00" name="円/楕円 124"/>
            <p:cNvSpPr>
              <a:spLocks noChangeArrowheads="1"/>
            </p:cNvSpPr>
            <p:nvPr/>
          </p:nvSpPr>
          <p:spPr bwMode="auto">
            <a:xfrm>
              <a:off x="7150100" y="5003850"/>
              <a:ext cx="1106488" cy="4048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-36514" y="2996952"/>
            <a:ext cx="9289033" cy="1018370"/>
            <a:chOff x="-36514" y="3186931"/>
            <a:chExt cx="9289033" cy="1018370"/>
          </a:xfrm>
        </p:grpSpPr>
        <p:pic>
          <p:nvPicPr>
            <p:cNvPr id="12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136" y="3645024"/>
              <a:ext cx="2491443" cy="560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682" y="3734430"/>
              <a:ext cx="2652374" cy="47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01" name="Rectangle 3"/>
            <p:cNvSpPr>
              <a:spLocks noChangeArrowheads="1"/>
            </p:cNvSpPr>
            <p:nvPr/>
          </p:nvSpPr>
          <p:spPr bwMode="auto">
            <a:xfrm>
              <a:off x="-36514" y="3186931"/>
              <a:ext cx="9289033" cy="74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ja-JP" sz="2400" dirty="0">
                  <a:latin typeface="Arial 本文"/>
                  <a:ea typeface="Arial Unicode MS" pitchFamily="50" charset="-128"/>
                  <a:cs typeface="Arial Unicode MS" pitchFamily="50" charset="-128"/>
                </a:rPr>
                <a:t> </a:t>
              </a:r>
              <a:r>
                <a:rPr lang="en-US" altLang="ja-JP" sz="24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These transform in the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same</a:t>
              </a:r>
              <a:r>
                <a:rPr lang="en-US" altLang="ja-JP" sz="24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 way under </a:t>
              </a:r>
              <a:r>
                <a:rPr lang="en-US" altLang="ja-JP" sz="2400" dirty="0" smtClean="0">
                  <a:solidFill>
                    <a:srgbClr val="00B05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SU(3)</a:t>
              </a:r>
              <a:r>
                <a:rPr lang="en-US" altLang="ja-JP" dirty="0" smtClean="0">
                  <a:solidFill>
                    <a:srgbClr val="00B05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L</a:t>
              </a:r>
              <a:r>
                <a:rPr lang="en-US" altLang="ja-JP" sz="2400" dirty="0" smtClean="0">
                  <a:solidFill>
                    <a:srgbClr val="00B05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×SU(3)</a:t>
              </a:r>
              <a:r>
                <a:rPr lang="en-US" altLang="ja-JP" dirty="0" smtClean="0">
                  <a:solidFill>
                    <a:srgbClr val="00B050"/>
                  </a:solidFill>
                  <a:latin typeface="Arial 本文"/>
                  <a:ea typeface="Arial Unicode MS" pitchFamily="50" charset="-128"/>
                  <a:cs typeface="Arial Unicode MS" pitchFamily="50" charset="-128"/>
                </a:rPr>
                <a:t>R</a:t>
              </a:r>
              <a:r>
                <a:rPr lang="ja-JP" altLang="en-US" sz="24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 </a:t>
              </a:r>
              <a:r>
                <a:rPr lang="en-US" altLang="ja-JP" sz="2400" dirty="0" smtClean="0">
                  <a:latin typeface="Arial 本文"/>
                  <a:ea typeface="Arial Unicode MS" pitchFamily="50" charset="-128"/>
                  <a:cs typeface="Arial Unicode MS" pitchFamily="50" charset="-128"/>
                </a:rPr>
                <a:t>:</a:t>
              </a:r>
              <a:endPara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4786139" y="1501826"/>
            <a:ext cx="324643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800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４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quark field  </a:t>
            </a:r>
            <a:r>
              <a:rPr lang="ja-JP" altLang="en-US" sz="28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～</a:t>
            </a:r>
            <a:endParaRPr lang="en-US" altLang="ja-JP" sz="28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685538" y="3885342"/>
            <a:ext cx="4333991" cy="393502"/>
            <a:chOff x="-3706869" y="2646861"/>
            <a:chExt cx="4333991" cy="393502"/>
          </a:xfrm>
        </p:grpSpPr>
        <p:sp>
          <p:nvSpPr>
            <p:cNvPr id="65" name="Text Box 54"/>
            <p:cNvSpPr txBox="1">
              <a:spLocks noChangeArrowheads="1"/>
            </p:cNvSpPr>
            <p:nvPr/>
          </p:nvSpPr>
          <p:spPr bwMode="auto">
            <a:xfrm>
              <a:off x="-3706869" y="2732586"/>
              <a:ext cx="18053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dirty="0"/>
                <a:t>SU</a:t>
              </a:r>
              <a:r>
                <a:rPr lang="ja-JP" altLang="en-US" sz="1400" dirty="0"/>
                <a:t>（３）</a:t>
              </a:r>
              <a:r>
                <a:rPr lang="en-US" altLang="ja-JP" sz="1200" dirty="0"/>
                <a:t>R</a:t>
              </a:r>
              <a:r>
                <a:rPr lang="en-US" altLang="ja-JP" sz="1400" dirty="0"/>
                <a:t>× SU</a:t>
              </a:r>
              <a:r>
                <a:rPr lang="ja-JP" altLang="en-US" sz="1400" dirty="0"/>
                <a:t>（３）</a:t>
              </a:r>
              <a:r>
                <a:rPr lang="en-US" altLang="ja-JP" sz="1200" dirty="0" smtClean="0"/>
                <a:t>L</a:t>
              </a:r>
              <a:r>
                <a:rPr lang="ja-JP" altLang="en-US" sz="1400" dirty="0" smtClean="0"/>
                <a:t>：</a:t>
              </a:r>
              <a:endParaRPr lang="ja-JP" altLang="en-US" sz="1400" dirty="0"/>
            </a:p>
          </p:txBody>
        </p:sp>
        <p:graphicFrame>
          <p:nvGraphicFramePr>
            <p:cNvPr id="6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479674"/>
                </p:ext>
              </p:extLst>
            </p:nvPr>
          </p:nvGraphicFramePr>
          <p:xfrm>
            <a:off x="-1884303" y="2646861"/>
            <a:ext cx="25114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数式" r:id="rId14" imgW="1473120" imgH="215640" progId="Equation.3">
                    <p:embed/>
                  </p:oleObj>
                </mc:Choice>
                <mc:Fallback>
                  <p:oleObj name="数式" r:id="rId14" imgW="1473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884303" y="2646861"/>
                          <a:ext cx="2511425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9427407" y="6221922"/>
            <a:ext cx="2968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/>
              <a:t>ν</a:t>
            </a:r>
            <a:r>
              <a:rPr lang="ja-JP" altLang="en-US" sz="1400" dirty="0"/>
              <a:t>：位相</a:t>
            </a:r>
          </a:p>
          <a:p>
            <a:r>
              <a:rPr lang="en-US" altLang="ja-JP" sz="1400" dirty="0"/>
              <a:t>U</a:t>
            </a:r>
            <a:r>
              <a:rPr lang="en-US" altLang="ja-JP" sz="1200" dirty="0"/>
              <a:t>L</a:t>
            </a:r>
            <a:r>
              <a:rPr lang="en-US" altLang="ja-JP" sz="1400" dirty="0"/>
              <a:t>,U</a:t>
            </a:r>
            <a:r>
              <a:rPr lang="en-US" altLang="ja-JP" sz="1200" dirty="0"/>
              <a:t>R</a:t>
            </a:r>
            <a:r>
              <a:rPr lang="ja-JP" altLang="en-US" sz="1400" dirty="0"/>
              <a:t>：フレーバー３</a:t>
            </a:r>
            <a:r>
              <a:rPr lang="en-US" altLang="ja-JP" sz="1400" dirty="0"/>
              <a:t>×</a:t>
            </a:r>
            <a:r>
              <a:rPr lang="ja-JP" altLang="en-US" sz="1400" dirty="0"/>
              <a:t>３ユニタリ行列</a:t>
            </a:r>
          </a:p>
        </p:txBody>
      </p:sp>
      <p:sp>
        <p:nvSpPr>
          <p:cNvPr id="11" name="大かっこ 10"/>
          <p:cNvSpPr/>
          <p:nvPr/>
        </p:nvSpPr>
        <p:spPr bwMode="auto">
          <a:xfrm>
            <a:off x="3569579" y="3866198"/>
            <a:ext cx="4536684" cy="461428"/>
          </a:xfrm>
          <a:prstGeom prst="bracketPai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581140" y="5554752"/>
            <a:ext cx="4899285" cy="461428"/>
            <a:chOff x="3581140" y="5775884"/>
            <a:chExt cx="4899285" cy="46142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631230" y="5831510"/>
              <a:ext cx="4625359" cy="371277"/>
              <a:chOff x="1879600" y="6083810"/>
              <a:chExt cx="4625359" cy="371277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1879600" y="6083810"/>
                <a:ext cx="4606754" cy="371277"/>
                <a:chOff x="1879600" y="6083810"/>
                <a:chExt cx="4606754" cy="371277"/>
              </a:xfrm>
            </p:grpSpPr>
            <p:graphicFrame>
              <p:nvGraphicFramePr>
                <p:cNvPr id="64" name="Object 5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3352863"/>
                    </p:ext>
                  </p:extLst>
                </p:nvPr>
              </p:nvGraphicFramePr>
              <p:xfrm>
                <a:off x="2676354" y="6083810"/>
                <a:ext cx="3810000" cy="365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" name="数式" r:id="rId16" imgW="2234880" imgH="215640" progId="Equation.3">
                        <p:embed/>
                      </p:oleObj>
                    </mc:Choice>
                    <mc:Fallback>
                      <p:oleObj name="数式" r:id="rId16" imgW="22348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6354" y="6083810"/>
                              <a:ext cx="3810000" cy="365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79600" y="6147310"/>
                  <a:ext cx="785793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/>
                    <a:t>U</a:t>
                  </a:r>
                  <a:r>
                    <a:rPr lang="ja-JP" altLang="en-US" sz="1400" dirty="0"/>
                    <a:t>（</a:t>
                  </a:r>
                  <a:r>
                    <a:rPr lang="en-US" altLang="ja-JP" sz="1400" dirty="0"/>
                    <a:t>1</a:t>
                  </a:r>
                  <a:r>
                    <a:rPr lang="ja-JP" altLang="en-US" sz="1400" dirty="0"/>
                    <a:t>）</a:t>
                  </a:r>
                  <a:r>
                    <a:rPr lang="en-US" altLang="ja-JP" sz="1200" dirty="0" smtClean="0"/>
                    <a:t>A</a:t>
                  </a:r>
                  <a:r>
                    <a:rPr lang="ja-JP" altLang="en-US" sz="1400" dirty="0" smtClean="0"/>
                    <a:t>：</a:t>
                  </a:r>
                  <a:endParaRPr lang="ja-JP" altLang="en-US" sz="1400" dirty="0"/>
                </a:p>
              </p:txBody>
            </p:sp>
          </p:grpSp>
          <p:sp>
            <p:nvSpPr>
              <p:cNvPr id="73" name="Line 95"/>
              <p:cNvSpPr>
                <a:spLocks noChangeShapeType="1"/>
              </p:cNvSpPr>
              <p:nvPr/>
            </p:nvSpPr>
            <p:spPr bwMode="auto">
              <a:xfrm>
                <a:off x="4078621" y="6420360"/>
                <a:ext cx="46994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96"/>
              <p:cNvSpPr>
                <a:spLocks noChangeShapeType="1"/>
              </p:cNvSpPr>
              <p:nvPr/>
            </p:nvSpPr>
            <p:spPr bwMode="auto">
              <a:xfrm>
                <a:off x="6010427" y="6420360"/>
                <a:ext cx="4945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78" name="大かっこ 77"/>
            <p:cNvSpPr/>
            <p:nvPr/>
          </p:nvSpPr>
          <p:spPr bwMode="auto">
            <a:xfrm>
              <a:off x="3581140" y="5775884"/>
              <a:ext cx="4899285" cy="461428"/>
            </a:xfrm>
            <a:prstGeom prst="bracketPair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6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50825" y="965488"/>
            <a:ext cx="86868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When the U(1)A</a:t>
            </a:r>
            <a:r>
              <a:rPr lang="ja-JP" altLang="en-US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symmetry</a:t>
            </a:r>
            <a:r>
              <a:rPr lang="ja-JP" altLang="en-US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exists, </a:t>
            </a:r>
            <a:r>
              <a:rPr lang="en-US" altLang="ja-JP" sz="2400" b="1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2-quark state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and </a:t>
            </a:r>
            <a:r>
              <a:rPr lang="en-US" altLang="ja-JP" sz="2400" b="1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4-quark state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do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not mix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with each other. But, </a:t>
            </a:r>
            <a:r>
              <a:rPr lang="en-US" altLang="ja-JP" sz="24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U(1)A symmetry is broken </a:t>
            </a:r>
            <a:endParaRPr lang="en-US" altLang="ja-JP" sz="2400" dirty="0" smtClean="0">
              <a:latin typeface="Arial 本文"/>
              <a:ea typeface="Arial Unicode MS" pitchFamily="50" charset="-128"/>
              <a:cs typeface="Arial Unicode MS" pitchFamily="50" charset="-128"/>
            </a:endParaRPr>
          </a:p>
          <a:p>
            <a:pPr>
              <a:spcBef>
                <a:spcPct val="20000"/>
              </a:spcBef>
            </a:pPr>
            <a:endParaRPr lang="en-US" altLang="ja-JP" sz="24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305" name="Rectangle 3"/>
          <p:cNvSpPr>
            <a:spLocks noChangeArrowheads="1"/>
          </p:cNvSpPr>
          <p:nvPr/>
        </p:nvSpPr>
        <p:spPr bwMode="auto">
          <a:xfrm>
            <a:off x="1192213" y="1772816"/>
            <a:ext cx="7723187" cy="94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by</a:t>
            </a:r>
            <a:r>
              <a:rPr lang="en-US" altLang="ja-JP" sz="24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anomaly</a:t>
            </a:r>
            <a:r>
              <a:rPr lang="en-US" altLang="ja-JP" sz="24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explicitly</a:t>
            </a:r>
            <a:endParaRPr lang="en-US" altLang="ja-JP" sz="24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  <a:p>
            <a:pPr>
              <a:spcBef>
                <a:spcPct val="20000"/>
              </a:spcBef>
            </a:pP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by</a:t>
            </a:r>
            <a:r>
              <a:rPr lang="en-US" altLang="ja-JP" sz="24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spontaneous chiral symmetry breaking</a:t>
            </a:r>
            <a:endParaRPr lang="en-US" altLang="ja-JP" sz="2400" b="1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306" name="左中かっこ 67"/>
          <p:cNvSpPr>
            <a:spLocks/>
          </p:cNvSpPr>
          <p:nvPr/>
        </p:nvSpPr>
        <p:spPr bwMode="auto">
          <a:xfrm>
            <a:off x="1021163" y="1887900"/>
            <a:ext cx="180975" cy="664028"/>
          </a:xfrm>
          <a:prstGeom prst="leftBrace">
            <a:avLst>
              <a:gd name="adj1" fmla="val 258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7" name="Rectangle 3"/>
          <p:cNvSpPr>
            <a:spLocks noChangeArrowheads="1"/>
          </p:cNvSpPr>
          <p:nvPr/>
        </p:nvSpPr>
        <p:spPr bwMode="auto">
          <a:xfrm>
            <a:off x="250825" y="2717167"/>
            <a:ext cx="8686800" cy="5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ja-JP" altLang="en-US" sz="28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⇒ </a:t>
            </a:r>
            <a:r>
              <a:rPr lang="en-US" altLang="ja-JP" sz="28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mixing between 2-quark state and 4-quark state</a:t>
            </a:r>
            <a:endParaRPr lang="en-US" altLang="ja-JP" sz="28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457200" y="147575"/>
            <a:ext cx="8229600" cy="6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mixing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-252536" y="4582561"/>
                <a:ext cx="8748463" cy="162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6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2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6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6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6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26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6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6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6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6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600" b="0" i="1" smtClean="0">
                                            <a:latin typeface="Cambria Math"/>
                                          </a:rPr>
                                          <m:t>𝑢𝑠</m:t>
                                        </m:r>
                                      </m:e>
                                    </m:acc>
                                    <m:r>
                                      <a:rPr lang="en-US" altLang="ja-JP" sz="26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ja-JP" sz="2600" b="0" i="1" smtClean="0">
                                        <a:latin typeface="Cambria Math"/>
                                      </a:rPr>
                                      <m:t>𝑑𝑠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6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600" b="0" i="1" smtClean="0">
                                            <a:latin typeface="Cambria Math"/>
                                          </a:rPr>
                                          <m:t>𝑑𝑠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ja-JP" sz="2600" b="0" i="1" smtClean="0">
                                        <a:latin typeface="Cambria Math"/>
                                      </a:rPr>
                                      <m:t>𝑢𝑑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6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  <m:r>
                                          <a:rPr lang="en-US" altLang="ja-JP" sz="26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den>
                          </m:f>
                        </m:e>
                      </m:d>
                      <m:r>
                        <a:rPr kumimoji="1" lang="en-US" altLang="ja-JP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6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6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kumimoji="1" lang="en-US" altLang="ja-JP" sz="2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kumimoji="1" lang="ja-JP" altLang="en-US" sz="26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26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kumimoji="1" lang="en-US" altLang="ja-JP" sz="26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sz="26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kumimoji="1" lang="en-US" altLang="ja-JP" sz="26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×4 </m:t>
                                </m:r>
                                <m:r>
                                  <a:rPr kumimoji="1" lang="en-US" altLang="ja-JP" sz="26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𝑚𝑎𝑡𝑟𝑖𝑥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ja-JP" sz="2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6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ja-JP" altLang="en-US" sz="26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6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6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lang="en-US" altLang="ja-JP" sz="2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600" dirty="0"/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4582561"/>
                <a:ext cx="8748463" cy="16290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"/>
          <p:cNvSpPr>
            <a:spLocks noChangeArrowheads="1"/>
          </p:cNvSpPr>
          <p:nvPr/>
        </p:nvSpPr>
        <p:spPr bwMode="auto">
          <a:xfrm>
            <a:off x="7943676" y="4581128"/>
            <a:ext cx="1463204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Lightest</a:t>
            </a:r>
          </a:p>
        </p:txBody>
      </p:sp>
      <p:sp>
        <p:nvSpPr>
          <p:cNvPr id="125" name="Rectangle 3"/>
          <p:cNvSpPr>
            <a:spLocks noChangeArrowheads="1"/>
          </p:cNvSpPr>
          <p:nvPr/>
        </p:nvSpPr>
        <p:spPr bwMode="auto">
          <a:xfrm>
            <a:off x="7954788" y="5805264"/>
            <a:ext cx="1585764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Heaviest</a:t>
            </a: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7954788" y="4979268"/>
            <a:ext cx="57765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2000" b="1" baseline="30000" dirty="0">
                <a:latin typeface="Arial 本文"/>
                <a:ea typeface="Arial Unicode MS" pitchFamily="50" charset="-128"/>
                <a:cs typeface="Arial Unicode MS" pitchFamily="50" charset="-128"/>
              </a:rPr>
              <a:t>nd</a:t>
            </a:r>
            <a:r>
              <a:rPr lang="en-US" altLang="ja-JP" sz="20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</a:p>
        </p:txBody>
      </p:sp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7967488" y="5398368"/>
            <a:ext cx="840284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en-US" altLang="ja-JP" sz="2000" b="1" baseline="30000" dirty="0">
                <a:latin typeface="Arial 本文"/>
                <a:ea typeface="Arial Unicode MS" pitchFamily="50" charset="-128"/>
                <a:cs typeface="Arial Unicode MS" pitchFamily="50" charset="-128"/>
              </a:rPr>
              <a:t>rd</a:t>
            </a:r>
            <a:r>
              <a:rPr lang="en-US" altLang="ja-JP" sz="20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テキスト ボックス 131"/>
              <p:cNvSpPr txBox="1"/>
              <p:nvPr/>
            </p:nvSpPr>
            <p:spPr>
              <a:xfrm>
                <a:off x="1130570" y="3501008"/>
                <a:ext cx="7401869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ja-JP" altLang="en-US" sz="2800" i="1" smtClean="0">
                                      <a:latin typeface="Cambria Math"/>
                                    </a:rPr>
                                    <m:t>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ja-JP" altLang="en-US" sz="2800" i="1">
                                      <a:latin typeface="Cambria Math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sz="2800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800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800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800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2800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kumimoji="1" lang="en-US" altLang="ja-JP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1" lang="en-US" altLang="ja-JP" sz="2800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800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ja-JP" altLang="en-US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ja-JP" sz="28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ja-JP" altLang="en-US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ja-JP" sz="2800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ja-JP" sz="280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ja-JP" altLang="en-US" sz="2800" i="1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ja-JP" sz="280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(140)</m:t>
                              </m:r>
                            </m:num>
                            <m:den>
                              <m:r>
                                <a:rPr lang="ja-JP" alt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(1300)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2" name="テキスト ボックス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70" y="3501008"/>
                <a:ext cx="7401869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9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8856" y="6464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An effective </a:t>
            </a:r>
            <a:r>
              <a:rPr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Lagrangian</a:t>
            </a:r>
            <a:endParaRPr lang="en-US" altLang="ja-JP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S創英角ﾎﾟｯﾌﾟ体" pitchFamily="50" charset="-128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251520" y="1316310"/>
            <a:ext cx="778668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800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Linear sigma model including 2-nonet fields</a:t>
            </a:r>
            <a:endParaRPr lang="en-US" altLang="ja-JP" sz="28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00" y="2238054"/>
            <a:ext cx="6296000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84" y="3203229"/>
            <a:ext cx="820347" cy="3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9685338" y="3860800"/>
            <a:ext cx="778668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800">
                <a:latin typeface="Arial 本文"/>
                <a:ea typeface="Arial Unicode MS" pitchFamily="50" charset="-128"/>
                <a:cs typeface="Arial Unicode MS" pitchFamily="50" charset="-128"/>
              </a:rPr>
              <a:t>    includes SU(3)×SU(3) invariant terms which can include U(1)A variant - anomaly effect - terms.</a:t>
            </a:r>
          </a:p>
          <a:p>
            <a:pPr>
              <a:spcBef>
                <a:spcPct val="20000"/>
              </a:spcBef>
            </a:pPr>
            <a:endParaRPr lang="en-US" altLang="ja-JP" sz="280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4" r="60190"/>
          <a:stretch/>
        </p:blipFill>
        <p:spPr bwMode="auto">
          <a:xfrm>
            <a:off x="9779818" y="3912855"/>
            <a:ext cx="337542" cy="42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/>
          <a:stretch/>
        </p:blipFill>
        <p:spPr bwMode="auto">
          <a:xfrm>
            <a:off x="9691092" y="5171296"/>
            <a:ext cx="578944" cy="3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Rectangle 3"/>
          <p:cNvSpPr>
            <a:spLocks noChangeArrowheads="1"/>
          </p:cNvSpPr>
          <p:nvPr/>
        </p:nvSpPr>
        <p:spPr bwMode="auto">
          <a:xfrm>
            <a:off x="9656763" y="5059363"/>
            <a:ext cx="778668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800">
                <a:latin typeface="Arial 本文"/>
                <a:ea typeface="Arial Unicode MS" pitchFamily="50" charset="-128"/>
                <a:cs typeface="Arial Unicode MS" pitchFamily="50" charset="-128"/>
              </a:rPr>
              <a:t>      includes SU(3)×SU(3) variant terms.</a:t>
            </a:r>
          </a:p>
          <a:p>
            <a:pPr>
              <a:spcBef>
                <a:spcPct val="20000"/>
              </a:spcBef>
            </a:pPr>
            <a:endParaRPr lang="en-US" altLang="ja-JP" sz="280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7953"/>
            <a:ext cx="4047682" cy="47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Rectangle 3"/>
          <p:cNvSpPr>
            <a:spLocks noChangeArrowheads="1"/>
          </p:cNvSpPr>
          <p:nvPr/>
        </p:nvSpPr>
        <p:spPr bwMode="auto">
          <a:xfrm>
            <a:off x="1293813" y="3789364"/>
            <a:ext cx="5497512" cy="4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: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SU(3)</a:t>
            </a:r>
            <a:r>
              <a:rPr lang="en-US" altLang="ja-JP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×SU(3)</a:t>
            </a:r>
            <a:r>
              <a:rPr lang="en-US" altLang="ja-JP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invariant</a:t>
            </a:r>
            <a:r>
              <a:rPr lang="en-US" altLang="ja-JP" sz="2400" b="1" dirty="0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U(1)</a:t>
            </a:r>
            <a:r>
              <a:rPr lang="en-US" altLang="ja-JP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invariant</a:t>
            </a:r>
            <a:r>
              <a:rPr lang="en-US" altLang="ja-JP" sz="2400" b="1" dirty="0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2400" b="1" dirty="0">
              <a:solidFill>
                <a:srgbClr val="0033CC"/>
              </a:solidFill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1314450" y="4230689"/>
            <a:ext cx="6862763" cy="4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: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SU(3)</a:t>
            </a:r>
            <a:r>
              <a:rPr lang="en-US" altLang="ja-JP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×SU(3)</a:t>
            </a:r>
            <a:r>
              <a:rPr lang="en-US" altLang="ja-JP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US" altLang="ja-JP" sz="2400" b="1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dirty="0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invariant</a:t>
            </a:r>
            <a:r>
              <a:rPr lang="en-US" altLang="ja-JP" sz="2400" b="1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400" b="1" dirty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U(1)</a:t>
            </a:r>
            <a:r>
              <a:rPr lang="en-US" altLang="ja-JP" b="1" dirty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lang="en-US" altLang="ja-JP" sz="2400" b="1" dirty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breaking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(anomaly).</a:t>
            </a:r>
          </a:p>
        </p:txBody>
      </p:sp>
      <p:sp>
        <p:nvSpPr>
          <p:cNvPr id="14352" name="Rectangle 3"/>
          <p:cNvSpPr>
            <a:spLocks noChangeArrowheads="1"/>
          </p:cNvSpPr>
          <p:nvPr/>
        </p:nvSpPr>
        <p:spPr bwMode="auto">
          <a:xfrm>
            <a:off x="1306513" y="5059363"/>
            <a:ext cx="8137525" cy="88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: 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Explicit </a:t>
            </a: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SU(3)</a:t>
            </a:r>
            <a:r>
              <a:rPr lang="en-US" altLang="ja-JP" dirty="0">
                <a:latin typeface="Arial 本文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×SU(3)</a:t>
            </a:r>
            <a:r>
              <a:rPr lang="en-US" altLang="ja-JP" dirty="0">
                <a:latin typeface="Arial 本文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×U(1)</a:t>
            </a:r>
            <a:r>
              <a:rPr lang="en-US" altLang="ja-JP" dirty="0">
                <a:latin typeface="Arial 本文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 breaking </a:t>
            </a: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terms.</a:t>
            </a:r>
          </a:p>
          <a:p>
            <a:pPr>
              <a:spcBef>
                <a:spcPct val="20000"/>
              </a:spcBef>
            </a:pPr>
            <a:r>
              <a:rPr lang="en-US" altLang="ja-JP" sz="2400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                   (effects of current quark masses)</a:t>
            </a:r>
            <a:endParaRPr lang="en-US" altLang="ja-JP" sz="2400" dirty="0"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1"/>
          <a:stretch/>
        </p:blipFill>
        <p:spPr bwMode="auto">
          <a:xfrm>
            <a:off x="867963" y="5113519"/>
            <a:ext cx="473502" cy="3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84994" b="1066"/>
          <a:stretch/>
        </p:blipFill>
        <p:spPr bwMode="auto">
          <a:xfrm>
            <a:off x="879500" y="3789040"/>
            <a:ext cx="355600" cy="46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3" r="28517"/>
          <a:stretch/>
        </p:blipFill>
        <p:spPr bwMode="auto">
          <a:xfrm>
            <a:off x="539552" y="4224305"/>
            <a:ext cx="774700" cy="47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6" name="Rectangle 3"/>
          <p:cNvSpPr>
            <a:spLocks noChangeArrowheads="1"/>
          </p:cNvSpPr>
          <p:nvPr/>
        </p:nvSpPr>
        <p:spPr bwMode="auto">
          <a:xfrm>
            <a:off x="3707904" y="4657725"/>
            <a:ext cx="5256709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000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constrained by anomaly matching with QCD</a:t>
            </a:r>
            <a:endParaRPr lang="en-US" altLang="ja-JP" sz="2000" dirty="0">
              <a:solidFill>
                <a:srgbClr val="FF0000"/>
              </a:solidFill>
              <a:latin typeface="Arial 本文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1" indent="-514350" algn="l">
              <a:lnSpc>
                <a:spcPts val="3000"/>
              </a:lnSpc>
              <a:spcBef>
                <a:spcPct val="20000"/>
              </a:spcBef>
            </a:pPr>
            <a:r>
              <a:rPr lang="en-US" altLang="ja-JP" sz="2000" dirty="0" smtClean="0"/>
              <a:t> 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ea typeface="ＭＳ Ｐゴシック"/>
              </a:rPr>
              <a:t>B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) </a:t>
            </a:r>
            <a:r>
              <a:rPr lang="en-US" altLang="ja-JP" sz="3200" dirty="0">
                <a:solidFill>
                  <a:srgbClr val="000000"/>
                </a:solidFill>
                <a:latin typeface="Symbol" pitchFamily="18" charset="2"/>
                <a:ea typeface="ＭＳ Ｐゴシック"/>
                <a:cs typeface="+mn-cs"/>
              </a:rPr>
              <a:t>s</a:t>
            </a:r>
            <a:r>
              <a:rPr lang="en-US" altLang="ja-JP" sz="32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meson in </a:t>
            </a:r>
            <a:r>
              <a:rPr lang="en-US" altLang="ja-JP" sz="3200" dirty="0" err="1">
                <a:solidFill>
                  <a:srgbClr val="000000"/>
                </a:solidFill>
                <a:latin typeface="Symbol" pitchFamily="18" charset="2"/>
                <a:ea typeface="ＭＳ Ｐゴシック"/>
                <a:cs typeface="+mn-cs"/>
              </a:rPr>
              <a:t>pp</a:t>
            </a:r>
            <a:r>
              <a:rPr lang="en-US" altLang="ja-JP" sz="320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scattering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58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グループ化 22"/>
          <p:cNvGrpSpPr>
            <a:grpSpLocks/>
          </p:cNvGrpSpPr>
          <p:nvPr/>
        </p:nvGrpSpPr>
        <p:grpSpPr bwMode="auto">
          <a:xfrm>
            <a:off x="2709863" y="1340768"/>
            <a:ext cx="3835400" cy="685800"/>
            <a:chOff x="1367644" y="2036944"/>
            <a:chExt cx="6408712" cy="1144881"/>
          </a:xfrm>
        </p:grpSpPr>
        <p:grpSp>
          <p:nvGrpSpPr>
            <p:cNvPr id="15449" name="グループ化 19"/>
            <p:cNvGrpSpPr>
              <a:grpSpLocks/>
            </p:cNvGrpSpPr>
            <p:nvPr/>
          </p:nvGrpSpPr>
          <p:grpSpPr bwMode="auto">
            <a:xfrm>
              <a:off x="1367644" y="2036944"/>
              <a:ext cx="6408712" cy="1144881"/>
              <a:chOff x="1115616" y="2314958"/>
              <a:chExt cx="7571184" cy="1352550"/>
            </a:xfrm>
          </p:grpSpPr>
          <p:pic>
            <p:nvPicPr>
              <p:cNvPr id="1966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2314958"/>
                <a:ext cx="3752850" cy="1352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661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908" y="2435615"/>
                <a:ext cx="3256892" cy="1111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661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9208" y="2858170"/>
                <a:ext cx="427362" cy="316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450" name="正方形/長方形 21"/>
            <p:cNvSpPr>
              <a:spLocks noChangeArrowheads="1"/>
            </p:cNvSpPr>
            <p:nvPr/>
          </p:nvSpPr>
          <p:spPr bwMode="auto">
            <a:xfrm>
              <a:off x="3083857" y="2860619"/>
              <a:ext cx="144016" cy="272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51" name="正方形/長方形 46"/>
            <p:cNvSpPr>
              <a:spLocks noChangeArrowheads="1"/>
            </p:cNvSpPr>
            <p:nvPr/>
          </p:nvSpPr>
          <p:spPr bwMode="auto">
            <a:xfrm>
              <a:off x="3551188" y="2825353"/>
              <a:ext cx="144016" cy="272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3751"/>
            <a:ext cx="9144000" cy="7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HGS創英角ﾎﾟｯﾌﾟ体" pitchFamily="50" charset="-128"/>
              </a:rPr>
              <a:t>pp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 scattering amplitude</a:t>
            </a: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80609" y="925070"/>
            <a:ext cx="8647113" cy="46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b="1" dirty="0"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dirty="0" smtClean="0">
                <a:latin typeface="Arial 本文"/>
                <a:ea typeface="Arial Unicode MS" pitchFamily="50" charset="-128"/>
                <a:cs typeface="Arial Unicode MS" pitchFamily="50" charset="-128"/>
              </a:rPr>
              <a:t>Relations among coupling constants due to the chiral symmetry</a:t>
            </a:r>
          </a:p>
        </p:txBody>
      </p:sp>
      <p:grpSp>
        <p:nvGrpSpPr>
          <p:cNvPr id="15432" name="グループ化 23"/>
          <p:cNvGrpSpPr>
            <a:grpSpLocks/>
          </p:cNvGrpSpPr>
          <p:nvPr/>
        </p:nvGrpSpPr>
        <p:grpSpPr bwMode="auto">
          <a:xfrm>
            <a:off x="3306763" y="1874168"/>
            <a:ext cx="1185862" cy="847725"/>
            <a:chOff x="2589962" y="2836587"/>
            <a:chExt cx="1980455" cy="1416331"/>
          </a:xfrm>
        </p:grpSpPr>
        <p:grpSp>
          <p:nvGrpSpPr>
            <p:cNvPr id="15442" name="グループ化 18"/>
            <p:cNvGrpSpPr>
              <a:grpSpLocks/>
            </p:cNvGrpSpPr>
            <p:nvPr/>
          </p:nvGrpSpPr>
          <p:grpSpPr bwMode="auto">
            <a:xfrm>
              <a:off x="2589962" y="3181400"/>
              <a:ext cx="1440160" cy="736848"/>
              <a:chOff x="755576" y="3780656"/>
              <a:chExt cx="1440160" cy="736848"/>
            </a:xfrm>
          </p:grpSpPr>
          <p:cxnSp>
            <p:nvCxnSpPr>
              <p:cNvPr id="10" name="直線コネクタ 9"/>
              <p:cNvCxnSpPr/>
              <p:nvPr/>
            </p:nvCxnSpPr>
            <p:spPr bwMode="auto">
              <a:xfrm>
                <a:off x="755576" y="4104648"/>
                <a:ext cx="720080" cy="0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線コネクタ 24"/>
              <p:cNvCxnSpPr/>
              <p:nvPr/>
            </p:nvCxnSpPr>
            <p:spPr bwMode="auto">
              <a:xfrm flipV="1">
                <a:off x="1475656" y="3780656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線コネクタ 28"/>
              <p:cNvCxnSpPr/>
              <p:nvPr/>
            </p:nvCxnSpPr>
            <p:spPr bwMode="auto">
              <a:xfrm>
                <a:off x="1475656" y="4149080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029570" y="2836587"/>
              <a:ext cx="540847" cy="564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あくあＰフォント" pitchFamily="2" charset="-128"/>
                  <a:ea typeface="あくあＰフォント" pitchFamily="2" charset="-128"/>
                </a:rPr>
                <a:t>π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029570" y="3687978"/>
              <a:ext cx="540847" cy="564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あくあＰフォント" pitchFamily="2" charset="-128"/>
                  <a:ea typeface="あくあＰフォント" pitchFamily="2" charset="-128"/>
                </a:rPr>
                <a:t>π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269582" y="1858293"/>
            <a:ext cx="1390650" cy="835025"/>
            <a:chOff x="4983163" y="1642269"/>
            <a:chExt cx="1390650" cy="835025"/>
          </a:xfrm>
        </p:grpSpPr>
        <p:grpSp>
          <p:nvGrpSpPr>
            <p:cNvPr id="15433" name="グループ化 20"/>
            <p:cNvGrpSpPr>
              <a:grpSpLocks/>
            </p:cNvGrpSpPr>
            <p:nvPr/>
          </p:nvGrpSpPr>
          <p:grpSpPr bwMode="auto">
            <a:xfrm>
              <a:off x="5273296" y="1869842"/>
              <a:ext cx="825371" cy="441030"/>
              <a:chOff x="6397940" y="3569258"/>
              <a:chExt cx="1378416" cy="736848"/>
            </a:xfrm>
          </p:grpSpPr>
          <p:cxnSp>
            <p:nvCxnSpPr>
              <p:cNvPr id="37" name="直線コネクタ 36"/>
              <p:cNvCxnSpPr/>
              <p:nvPr/>
            </p:nvCxnSpPr>
            <p:spPr bwMode="auto">
              <a:xfrm flipV="1">
                <a:off x="7056276" y="3569258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線コネクタ 37"/>
              <p:cNvCxnSpPr/>
              <p:nvPr/>
            </p:nvCxnSpPr>
            <p:spPr bwMode="auto">
              <a:xfrm>
                <a:off x="7056276" y="3937682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線コネクタ 38"/>
              <p:cNvCxnSpPr/>
              <p:nvPr/>
            </p:nvCxnSpPr>
            <p:spPr bwMode="auto">
              <a:xfrm flipH="1" flipV="1">
                <a:off x="6397940" y="3569258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直線コネクタ 39"/>
              <p:cNvCxnSpPr/>
              <p:nvPr/>
            </p:nvCxnSpPr>
            <p:spPr bwMode="auto">
              <a:xfrm flipH="1">
                <a:off x="6397940" y="3937682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992688" y="2113757"/>
              <a:ext cx="3238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あくあＰフォント" pitchFamily="2" charset="-128"/>
                  <a:ea typeface="あくあＰフォント" pitchFamily="2" charset="-128"/>
                </a:rPr>
                <a:t>π</a:t>
              </a: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983163" y="1689894"/>
              <a:ext cx="3222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あくあＰフォント" pitchFamily="2" charset="-128"/>
                  <a:ea typeface="あくあＰフォント" pitchFamily="2" charset="-128"/>
                </a:rPr>
                <a:t>π</a:t>
              </a: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6049963" y="2137569"/>
              <a:ext cx="3238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あくあＰフォント" pitchFamily="2" charset="-128"/>
                  <a:ea typeface="あくあＰフォント" pitchFamily="2" charset="-128"/>
                </a:rPr>
                <a:t>π</a:t>
              </a: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6049963" y="1642269"/>
              <a:ext cx="3238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あくあＰフォント" pitchFamily="2" charset="-128"/>
                  <a:ea typeface="あくあＰフォント" pitchFamily="2" charset="-128"/>
                </a:rPr>
                <a:t>π</a:t>
              </a:r>
            </a:p>
          </p:txBody>
        </p:sp>
      </p:grpSp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59" y="2700045"/>
            <a:ext cx="2348730" cy="50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3" name="右矢印 127"/>
          <p:cNvSpPr>
            <a:spLocks noChangeArrowheads="1"/>
          </p:cNvSpPr>
          <p:nvPr/>
        </p:nvSpPr>
        <p:spPr bwMode="auto">
          <a:xfrm rot="5400000">
            <a:off x="885825" y="2133228"/>
            <a:ext cx="731837" cy="563563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4" name="Rectangle 3"/>
          <p:cNvSpPr>
            <a:spLocks noChangeArrowheads="1"/>
          </p:cNvSpPr>
          <p:nvPr/>
        </p:nvSpPr>
        <p:spPr bwMode="auto">
          <a:xfrm>
            <a:off x="137142" y="3207544"/>
            <a:ext cx="8647113" cy="105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b="1" dirty="0" err="1" smtClean="0">
                <a:solidFill>
                  <a:srgbClr val="0033CC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pp</a:t>
            </a:r>
            <a:r>
              <a:rPr lang="en-US" altLang="ja-JP" sz="2400" b="1" dirty="0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scattering amplitude includes </a:t>
            </a:r>
            <a:r>
              <a:rPr lang="en-US" altLang="ja-JP" sz="2400" b="1" dirty="0" err="1" smtClean="0">
                <a:solidFill>
                  <a:srgbClr val="0033CC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spp</a:t>
            </a:r>
            <a:r>
              <a:rPr lang="en-US" altLang="ja-JP" sz="2400" b="1" dirty="0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b="1" dirty="0" err="1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couping</a:t>
            </a:r>
            <a:r>
              <a:rPr lang="en-US" altLang="ja-JP" sz="2400" b="1" dirty="0" smtClean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and sigma mass</a:t>
            </a:r>
          </a:p>
          <a:p>
            <a:pPr>
              <a:spcBef>
                <a:spcPct val="20000"/>
              </a:spcBef>
            </a:pPr>
            <a:r>
              <a:rPr lang="en-US" altLang="ja-JP" sz="2400" b="1" dirty="0" smtClean="0">
                <a:solidFill>
                  <a:srgbClr val="FF000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in the low energy region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" y="5720556"/>
            <a:ext cx="2115523" cy="65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/>
              <p:cNvSpPr txBox="1"/>
              <p:nvPr/>
            </p:nvSpPr>
            <p:spPr>
              <a:xfrm>
                <a:off x="3327709" y="1916832"/>
                <a:ext cx="398699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1" name="テキスト ボックス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709" y="1916832"/>
                <a:ext cx="398699" cy="358368"/>
              </a:xfrm>
              <a:prstGeom prst="rect">
                <a:avLst/>
              </a:prstGeom>
              <a:blipFill rotWithShape="1">
                <a:blip r:embed="rId2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大かっこ 8"/>
          <p:cNvSpPr/>
          <p:nvPr/>
        </p:nvSpPr>
        <p:spPr bwMode="auto">
          <a:xfrm>
            <a:off x="107950" y="5636046"/>
            <a:ext cx="2375818" cy="776156"/>
          </a:xfrm>
          <a:prstGeom prst="bracketPai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52" name="グループ化 151"/>
          <p:cNvGrpSpPr/>
          <p:nvPr/>
        </p:nvGrpSpPr>
        <p:grpSpPr>
          <a:xfrm>
            <a:off x="2582614" y="5762545"/>
            <a:ext cx="7317978" cy="762799"/>
            <a:chOff x="-6266165" y="3834031"/>
            <a:chExt cx="6677110" cy="762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3"/>
                <p:cNvSpPr>
                  <a:spLocks noChangeArrowheads="1"/>
                </p:cNvSpPr>
                <p:nvPr/>
              </p:nvSpPr>
              <p:spPr bwMode="auto">
                <a:xfrm>
                  <a:off x="-6027845" y="4095180"/>
                  <a:ext cx="6438790" cy="501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expansion of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r>
                    <a:rPr lang="ja-JP" altLang="en-US" sz="1600" dirty="0" smtClean="0">
                      <a:solidFill>
                        <a:srgbClr val="FF0000"/>
                      </a:solidFill>
                      <a:latin typeface="Arial 本文"/>
                      <a:ea typeface="Arial Unicode MS" pitchFamily="50" charset="-128"/>
                      <a:cs typeface="Arial Unicode MS" pitchFamily="50" charset="-128"/>
                    </a:rPr>
                    <a:t> 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  <a:latin typeface="Arial 本文"/>
                      <a:ea typeface="Arial Unicode MS" pitchFamily="50" charset="-128"/>
                      <a:cs typeface="Arial Unicode MS" pitchFamily="50" charset="-128"/>
                    </a:rPr>
                    <a:t>and approximation</a:t>
                  </a:r>
                  <a:r>
                    <a:rPr lang="en-US" altLang="ja-JP" dirty="0" smtClean="0">
                      <a:solidFill>
                        <a:srgbClr val="FF0000"/>
                      </a:solidFill>
                      <a:latin typeface="Arial 本文"/>
                      <a:ea typeface="Arial Unicode MS" pitchFamily="50" charset="-128"/>
                      <a:cs typeface="Arial Unicode MS" pitchFamily="50" charset="-128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≥2, 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ra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≲560</m:t>
                      </m:r>
                    </m:oMath>
                  </a14:m>
                  <a:r>
                    <a:rPr lang="en-US" altLang="ja-JP" dirty="0" smtClean="0">
                      <a:solidFill>
                        <a:srgbClr val="FF0000"/>
                      </a:solidFill>
                      <a:latin typeface="Arial 本文"/>
                      <a:ea typeface="Arial Unicode MS" pitchFamily="50" charset="-128"/>
                      <a:cs typeface="Arial Unicode MS" pitchFamily="50" charset="-128"/>
                    </a:rPr>
                    <a:t>MeV)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  <a:latin typeface="Arial 本文"/>
                      <a:ea typeface="Arial Unicode MS" pitchFamily="50" charset="-128"/>
                      <a:cs typeface="Arial Unicode MS" pitchFamily="50" charset="-128"/>
                    </a:rPr>
                    <a:t> </a:t>
                  </a:r>
                  <a:endParaRPr lang="en-US" altLang="ja-JP" sz="2000" dirty="0">
                    <a:solidFill>
                      <a:srgbClr val="FF0000"/>
                    </a:solidFill>
                    <a:latin typeface="Arial 本文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5385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6027845" y="4095180"/>
                  <a:ext cx="6438790" cy="50165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l="-951" t="-1220" b="-975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右矢印 137"/>
            <p:cNvSpPr>
              <a:spLocks noChangeArrowheads="1"/>
            </p:cNvSpPr>
            <p:nvPr/>
          </p:nvSpPr>
          <p:spPr bwMode="auto">
            <a:xfrm rot="16200000">
              <a:off x="-5498870" y="3892990"/>
              <a:ext cx="275082" cy="157164"/>
            </a:xfrm>
            <a:prstGeom prst="rightArrow">
              <a:avLst>
                <a:gd name="adj1" fmla="val 50000"/>
                <a:gd name="adj2" fmla="val 71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-6266165" y="398241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" name="グループ化 155"/>
          <p:cNvGrpSpPr/>
          <p:nvPr/>
        </p:nvGrpSpPr>
        <p:grpSpPr>
          <a:xfrm>
            <a:off x="1963738" y="4260934"/>
            <a:ext cx="7106742" cy="1718626"/>
            <a:chOff x="1963738" y="3765203"/>
            <a:chExt cx="7106742" cy="1718626"/>
          </a:xfrm>
        </p:grpSpPr>
        <p:grpSp>
          <p:nvGrpSpPr>
            <p:cNvPr id="157" name="グループ化 195593"/>
            <p:cNvGrpSpPr>
              <a:grpSpLocks/>
            </p:cNvGrpSpPr>
            <p:nvPr/>
          </p:nvGrpSpPr>
          <p:grpSpPr bwMode="auto">
            <a:xfrm>
              <a:off x="1963738" y="3765203"/>
              <a:ext cx="6499225" cy="1692275"/>
              <a:chOff x="863242" y="4226720"/>
              <a:chExt cx="6499427" cy="1691272"/>
            </a:xfrm>
          </p:grpSpPr>
          <p:pic>
            <p:nvPicPr>
              <p:cNvPr id="160" name="Picture 1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242" y="4464918"/>
                <a:ext cx="1376363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1" name="Picture 1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102" y="4601005"/>
                <a:ext cx="385763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" name="グループ化 65"/>
              <p:cNvGrpSpPr>
                <a:grpSpLocks/>
              </p:cNvGrpSpPr>
              <p:nvPr/>
            </p:nvGrpSpPr>
            <p:grpSpPr bwMode="auto">
              <a:xfrm>
                <a:off x="2756181" y="4528629"/>
                <a:ext cx="825227" cy="441134"/>
                <a:chOff x="6397940" y="3569258"/>
                <a:chExt cx="1378416" cy="736848"/>
              </a:xfrm>
            </p:grpSpPr>
            <p:cxnSp>
              <p:nvCxnSpPr>
                <p:cNvPr id="191" name="直線コネクタ 190"/>
                <p:cNvCxnSpPr/>
                <p:nvPr/>
              </p:nvCxnSpPr>
              <p:spPr bwMode="auto">
                <a:xfrm flipV="1">
                  <a:off x="7056276" y="3569258"/>
                  <a:ext cx="720080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2" name="直線コネクタ 191"/>
                <p:cNvCxnSpPr/>
                <p:nvPr/>
              </p:nvCxnSpPr>
              <p:spPr bwMode="auto">
                <a:xfrm>
                  <a:off x="7056276" y="3937682"/>
                  <a:ext cx="720080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3" name="直線コネクタ 192"/>
                <p:cNvCxnSpPr/>
                <p:nvPr/>
              </p:nvCxnSpPr>
              <p:spPr bwMode="auto">
                <a:xfrm flipH="1" flipV="1">
                  <a:off x="6397940" y="3569258"/>
                  <a:ext cx="720080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4" name="直線コネクタ 193"/>
                <p:cNvCxnSpPr/>
                <p:nvPr/>
              </p:nvCxnSpPr>
              <p:spPr bwMode="auto">
                <a:xfrm flipH="1">
                  <a:off x="6397940" y="3937682"/>
                  <a:ext cx="720080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163" name="Picture 13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8293" y="4297981"/>
                <a:ext cx="520388" cy="931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" name="グループ化 195584"/>
              <p:cNvGrpSpPr>
                <a:grpSpLocks/>
              </p:cNvGrpSpPr>
              <p:nvPr/>
            </p:nvGrpSpPr>
            <p:grpSpPr bwMode="auto">
              <a:xfrm>
                <a:off x="4452040" y="4523313"/>
                <a:ext cx="1317247" cy="448568"/>
                <a:chOff x="4139898" y="4523313"/>
                <a:chExt cx="1317247" cy="448568"/>
              </a:xfrm>
            </p:grpSpPr>
            <p:grpSp>
              <p:nvGrpSpPr>
                <p:cNvPr id="183" name="グループ化 74"/>
                <p:cNvGrpSpPr>
                  <a:grpSpLocks/>
                </p:cNvGrpSpPr>
                <p:nvPr/>
              </p:nvGrpSpPr>
              <p:grpSpPr bwMode="auto">
                <a:xfrm>
                  <a:off x="4841548" y="4523313"/>
                  <a:ext cx="615597" cy="441134"/>
                  <a:chOff x="755576" y="3780656"/>
                  <a:chExt cx="1028262" cy="736848"/>
                </a:xfrm>
              </p:grpSpPr>
              <p:cxnSp>
                <p:nvCxnSpPr>
                  <p:cNvPr id="188" name="直線コネクタ 187"/>
                  <p:cNvCxnSpPr/>
                  <p:nvPr/>
                </p:nvCxnSpPr>
                <p:spPr bwMode="auto">
                  <a:xfrm>
                    <a:off x="755576" y="4113559"/>
                    <a:ext cx="253992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  <a:ln w="28575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9" name="直線コネクタ 188"/>
                  <p:cNvCxnSpPr/>
                  <p:nvPr/>
                </p:nvCxnSpPr>
                <p:spPr bwMode="auto">
                  <a:xfrm flipV="1">
                    <a:off x="1063757" y="3780656"/>
                    <a:ext cx="720081" cy="36842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  <a:ln w="28575" cap="flat" cmpd="sng" algn="ctr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0" name="直線コネクタ 189"/>
                  <p:cNvCxnSpPr/>
                  <p:nvPr/>
                </p:nvCxnSpPr>
                <p:spPr bwMode="auto">
                  <a:xfrm>
                    <a:off x="1063757" y="4149080"/>
                    <a:ext cx="720081" cy="36842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  <a:ln w="28575" cap="flat" cmpd="sng" algn="ctr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4" name="グループ化 88"/>
                <p:cNvGrpSpPr>
                  <a:grpSpLocks/>
                </p:cNvGrpSpPr>
                <p:nvPr/>
              </p:nvGrpSpPr>
              <p:grpSpPr bwMode="auto">
                <a:xfrm flipH="1">
                  <a:off x="4139898" y="4530747"/>
                  <a:ext cx="900577" cy="441134"/>
                  <a:chOff x="1103359" y="3780656"/>
                  <a:chExt cx="1504278" cy="736848"/>
                </a:xfrm>
              </p:grpSpPr>
              <p:cxnSp>
                <p:nvCxnSpPr>
                  <p:cNvPr id="185" name="直線コネクタ 184"/>
                  <p:cNvCxnSpPr/>
                  <p:nvPr/>
                </p:nvCxnSpPr>
                <p:spPr bwMode="auto">
                  <a:xfrm>
                    <a:off x="1103359" y="4111319"/>
                    <a:ext cx="784199" cy="0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  <a:ln w="28575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6" name="直線コネクタ 185"/>
                  <p:cNvCxnSpPr/>
                  <p:nvPr/>
                </p:nvCxnSpPr>
                <p:spPr bwMode="auto">
                  <a:xfrm flipV="1">
                    <a:off x="1887556" y="3780656"/>
                    <a:ext cx="720081" cy="36842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  <a:ln w="28575" cap="flat" cmpd="sng" algn="ctr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7" name="直線コネクタ 186"/>
                  <p:cNvCxnSpPr/>
                  <p:nvPr/>
                </p:nvCxnSpPr>
                <p:spPr bwMode="auto">
                  <a:xfrm>
                    <a:off x="1887556" y="4149080"/>
                    <a:ext cx="720081" cy="36842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  <a:ln w="28575" cap="flat" cmpd="sng" algn="ctr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pic>
            <p:nvPicPr>
              <p:cNvPr id="165" name="Picture 14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5284" y="4226720"/>
                <a:ext cx="276225" cy="442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15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261" y="4633596"/>
                <a:ext cx="275097" cy="275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7" name="グループ化 195588"/>
              <p:cNvGrpSpPr>
                <a:grpSpLocks/>
              </p:cNvGrpSpPr>
              <p:nvPr/>
            </p:nvGrpSpPr>
            <p:grpSpPr bwMode="auto">
              <a:xfrm>
                <a:off x="4106976" y="5082127"/>
                <a:ext cx="3255693" cy="835865"/>
                <a:chOff x="-2104350" y="-893074"/>
                <a:chExt cx="8050674" cy="2066925"/>
              </a:xfrm>
            </p:grpSpPr>
            <p:pic>
              <p:nvPicPr>
                <p:cNvPr id="179" name="Picture 16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285875" y="-893074"/>
                  <a:ext cx="1285875" cy="2066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FF3399">
                              <a:alpha val="46001"/>
                            </a:srgbClr>
                          </a:gs>
                          <a:gs pos="25000">
                            <a:srgbClr val="FF6633">
                              <a:alpha val="44751"/>
                            </a:srgbClr>
                          </a:gs>
                          <a:gs pos="50000">
                            <a:srgbClr val="FFFF00">
                              <a:alpha val="43501"/>
                            </a:srgbClr>
                          </a:gs>
                          <a:gs pos="75000">
                            <a:srgbClr val="01A78F">
                              <a:alpha val="42250"/>
                            </a:srgbClr>
                          </a:gs>
                          <a:gs pos="100000">
                            <a:srgbClr val="3366FF">
                              <a:alpha val="41000"/>
                            </a:srgbClr>
                          </a:gs>
                        </a:gsLst>
                        <a:lin ang="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0" name="Picture 17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04350" y="153038"/>
                  <a:ext cx="533399" cy="342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FF3399">
                              <a:alpha val="46001"/>
                            </a:srgbClr>
                          </a:gs>
                          <a:gs pos="25000">
                            <a:srgbClr val="FF6633">
                              <a:alpha val="44751"/>
                            </a:srgbClr>
                          </a:gs>
                          <a:gs pos="50000">
                            <a:srgbClr val="FFFF00">
                              <a:alpha val="43501"/>
                            </a:srgbClr>
                          </a:gs>
                          <a:gs pos="75000">
                            <a:srgbClr val="01A78F">
                              <a:alpha val="42250"/>
                            </a:srgbClr>
                          </a:gs>
                          <a:gs pos="100000">
                            <a:srgbClr val="3366FF">
                              <a:alpha val="41000"/>
                            </a:srgbClr>
                          </a:gs>
                        </a:gsLst>
                        <a:lin ang="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1" name="Picture 18"/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19" y="-183463"/>
                  <a:ext cx="561976" cy="647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FF3399">
                              <a:alpha val="46001"/>
                            </a:srgbClr>
                          </a:gs>
                          <a:gs pos="25000">
                            <a:srgbClr val="FF6633">
                              <a:alpha val="44751"/>
                            </a:srgbClr>
                          </a:gs>
                          <a:gs pos="50000">
                            <a:srgbClr val="FFFF00">
                              <a:alpha val="43501"/>
                            </a:srgbClr>
                          </a:gs>
                          <a:gs pos="75000">
                            <a:srgbClr val="01A78F">
                              <a:alpha val="42250"/>
                            </a:srgbClr>
                          </a:gs>
                          <a:gs pos="100000">
                            <a:srgbClr val="3366FF">
                              <a:alpha val="41000"/>
                            </a:srgbClr>
                          </a:gs>
                        </a:gsLst>
                        <a:lin ang="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2" name="Picture 19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974" y="-816875"/>
                  <a:ext cx="5086350" cy="19907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FF3399">
                              <a:alpha val="46001"/>
                            </a:srgbClr>
                          </a:gs>
                          <a:gs pos="25000">
                            <a:srgbClr val="FF6633">
                              <a:alpha val="44751"/>
                            </a:srgbClr>
                          </a:gs>
                          <a:gs pos="50000">
                            <a:srgbClr val="FFFF00">
                              <a:alpha val="43501"/>
                            </a:srgbClr>
                          </a:gs>
                          <a:gs pos="75000">
                            <a:srgbClr val="01A78F">
                              <a:alpha val="42250"/>
                            </a:srgbClr>
                          </a:gs>
                          <a:gs pos="100000">
                            <a:srgbClr val="3366FF">
                              <a:alpha val="41000"/>
                            </a:srgbClr>
                          </a:gs>
                        </a:gsLst>
                        <a:lin ang="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68" name="グループ化 195589"/>
              <p:cNvGrpSpPr>
                <a:grpSpLocks/>
              </p:cNvGrpSpPr>
              <p:nvPr/>
            </p:nvGrpSpPr>
            <p:grpSpPr bwMode="auto">
              <a:xfrm>
                <a:off x="2713637" y="4765864"/>
                <a:ext cx="1289540" cy="1008153"/>
                <a:chOff x="1360791" y="4765864"/>
                <a:chExt cx="1289540" cy="1008153"/>
              </a:xfrm>
            </p:grpSpPr>
            <p:grpSp>
              <p:nvGrpSpPr>
                <p:cNvPr id="170" name="グループ化 100"/>
                <p:cNvGrpSpPr>
                  <a:grpSpLocks/>
                </p:cNvGrpSpPr>
                <p:nvPr/>
              </p:nvGrpSpPr>
              <p:grpSpPr bwMode="auto">
                <a:xfrm>
                  <a:off x="1360791" y="5326462"/>
                  <a:ext cx="1289540" cy="447555"/>
                  <a:chOff x="4386491" y="4283435"/>
                  <a:chExt cx="1289540" cy="447555"/>
                </a:xfrm>
              </p:grpSpPr>
              <p:grpSp>
                <p:nvGrpSpPr>
                  <p:cNvPr id="172" name="グループ化 101"/>
                  <p:cNvGrpSpPr>
                    <a:grpSpLocks/>
                  </p:cNvGrpSpPr>
                  <p:nvPr/>
                </p:nvGrpSpPr>
                <p:grpSpPr bwMode="auto">
                  <a:xfrm>
                    <a:off x="5244934" y="4289856"/>
                    <a:ext cx="431097" cy="441134"/>
                    <a:chOff x="1429370" y="3390700"/>
                    <a:chExt cx="720082" cy="736848"/>
                  </a:xfrm>
                </p:grpSpPr>
                <p:cxnSp>
                  <p:nvCxnSpPr>
                    <p:cNvPr id="177" name="直線コネクタ 176"/>
                    <p:cNvCxnSpPr/>
                    <p:nvPr/>
                  </p:nvCxnSpPr>
                  <p:spPr bwMode="auto">
                    <a:xfrm flipV="1">
                      <a:off x="1429372" y="3390700"/>
                      <a:ext cx="720080" cy="368424"/>
                    </a:xfrm>
                    <a:prstGeom prst="line">
                      <a:avLst/>
                    </a:prstGeom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  <a:ln w="28575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8" name="直線コネクタ 177"/>
                    <p:cNvCxnSpPr/>
                    <p:nvPr/>
                  </p:nvCxnSpPr>
                  <p:spPr bwMode="auto">
                    <a:xfrm>
                      <a:off x="1429370" y="3759124"/>
                      <a:ext cx="720079" cy="368424"/>
                    </a:xfrm>
                    <a:prstGeom prst="line">
                      <a:avLst/>
                    </a:prstGeom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  <a:ln w="28575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73" name="グループ化 102"/>
                  <p:cNvGrpSpPr>
                    <a:grpSpLocks/>
                  </p:cNvGrpSpPr>
                  <p:nvPr/>
                </p:nvGrpSpPr>
                <p:grpSpPr bwMode="auto">
                  <a:xfrm flipH="1">
                    <a:off x="4386491" y="4283435"/>
                    <a:ext cx="862192" cy="441134"/>
                    <a:chOff x="755576" y="3367557"/>
                    <a:chExt cx="1440160" cy="736848"/>
                  </a:xfrm>
                </p:grpSpPr>
                <p:cxnSp>
                  <p:nvCxnSpPr>
                    <p:cNvPr id="174" name="直線コネクタ 173"/>
                    <p:cNvCxnSpPr/>
                    <p:nvPr/>
                  </p:nvCxnSpPr>
                  <p:spPr bwMode="auto">
                    <a:xfrm>
                      <a:off x="755576" y="3692031"/>
                      <a:ext cx="720080" cy="0"/>
                    </a:xfrm>
                    <a:prstGeom prst="line">
                      <a:avLst/>
                    </a:prstGeom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  <a:ln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5" name="直線コネクタ 174"/>
                    <p:cNvCxnSpPr/>
                    <p:nvPr/>
                  </p:nvCxnSpPr>
                  <p:spPr bwMode="auto">
                    <a:xfrm flipV="1">
                      <a:off x="1475656" y="3367557"/>
                      <a:ext cx="720080" cy="368424"/>
                    </a:xfrm>
                    <a:prstGeom prst="line">
                      <a:avLst/>
                    </a:prstGeom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  <a:ln w="28575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6" name="直線コネクタ 175"/>
                    <p:cNvCxnSpPr/>
                    <p:nvPr/>
                  </p:nvCxnSpPr>
                  <p:spPr bwMode="auto">
                    <a:xfrm>
                      <a:off x="1475656" y="3735981"/>
                      <a:ext cx="720080" cy="368424"/>
                    </a:xfrm>
                    <a:prstGeom prst="line">
                      <a:avLst/>
                    </a:prstGeom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  <a:ln w="28575" cap="flat" cmpd="sng" algn="ctr">
                      <a:solidFill>
                        <a:schemeClr val="accent2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1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88529" y="4766150"/>
                  <a:ext cx="385775" cy="829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ja-JP" altLang="en-US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あくあＰフォント" pitchFamily="2" charset="-128"/>
                      <a:ea typeface="あくあＰフォント" pitchFamily="2" charset="-128"/>
                    </a:rPr>
                    <a:t> </a:t>
                  </a:r>
                  <a:r>
                    <a:rPr lang="en-US" altLang="ja-JP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あくあＰフォント" pitchFamily="2" charset="-128"/>
                      <a:ea typeface="あくあＰフォント" pitchFamily="2" charset="-128"/>
                    </a:rPr>
                    <a:t>σ</a:t>
                  </a:r>
                </a:p>
              </p:txBody>
            </p:sp>
          </p:grpSp>
          <p:pic>
            <p:nvPicPr>
              <p:cNvPr id="169" name="Picture 9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851" y="5350722"/>
                <a:ext cx="366899" cy="294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8" name="正方形/長方形 157"/>
            <p:cNvSpPr/>
            <p:nvPr/>
          </p:nvSpPr>
          <p:spPr bwMode="auto">
            <a:xfrm>
              <a:off x="5568662" y="4574672"/>
              <a:ext cx="3501818" cy="303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159" name="Picture 4"/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8"/>
            <a:stretch/>
          </p:blipFill>
          <p:spPr bwMode="auto">
            <a:xfrm>
              <a:off x="5533504" y="4730176"/>
              <a:ext cx="3074640" cy="753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28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3737" y="8834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Fit to </a:t>
            </a:r>
            <a:r>
              <a:rPr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pp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 scattering data</a:t>
            </a:r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9910338" y="1464327"/>
            <a:ext cx="251727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dirty="0">
                <a:solidFill>
                  <a:srgbClr val="0033CC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m(σ) = 580MeV</a:t>
            </a:r>
            <a:r>
              <a:rPr lang="en-US" altLang="ja-JP" sz="2400" dirty="0">
                <a:latin typeface="Arial 本文"/>
                <a:ea typeface="Arial Unicode MS" pitchFamily="50" charset="-128"/>
                <a:cs typeface="Arial Unicode MS" pitchFamily="50" charset="-128"/>
              </a:rPr>
              <a:t>,</a:t>
            </a: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9900592" y="1869282"/>
            <a:ext cx="36004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2400" dirty="0">
                <a:solidFill>
                  <a:srgbClr val="00B05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ππ</a:t>
            </a:r>
            <a:r>
              <a:rPr lang="en-US" altLang="ja-JP" sz="2400" dirty="0" err="1">
                <a:solidFill>
                  <a:srgbClr val="00B05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σcoupling</a:t>
            </a:r>
            <a:r>
              <a:rPr lang="en-US" altLang="ja-JP" sz="2400" dirty="0">
                <a:solidFill>
                  <a:srgbClr val="00B050"/>
                </a:solidFill>
                <a:latin typeface="Arial 本文"/>
                <a:ea typeface="Arial Unicode MS" pitchFamily="50" charset="-128"/>
                <a:cs typeface="Arial Unicode MS" pitchFamily="50" charset="-128"/>
              </a:rPr>
              <a:t>  = 1.9 </a:t>
            </a:r>
          </a:p>
        </p:txBody>
      </p:sp>
      <p:pic>
        <p:nvPicPr>
          <p:cNvPr id="16558" name="Picture 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1793022"/>
            <a:ext cx="6160884" cy="41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正方形/長方形 125"/>
          <p:cNvSpPr/>
          <p:nvPr/>
        </p:nvSpPr>
        <p:spPr bwMode="auto">
          <a:xfrm>
            <a:off x="3986957" y="4117683"/>
            <a:ext cx="1600092" cy="1386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324976" y="298702"/>
            <a:ext cx="2682741" cy="548521"/>
            <a:chOff x="6317824" y="1727261"/>
            <a:chExt cx="2141371" cy="437831"/>
          </a:xfrm>
        </p:grpSpPr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824" y="1831294"/>
              <a:ext cx="600749" cy="20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155" y="1890729"/>
              <a:ext cx="168376" cy="12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" name="グループ化 65"/>
            <p:cNvGrpSpPr>
              <a:grpSpLocks/>
            </p:cNvGrpSpPr>
            <p:nvPr/>
          </p:nvGrpSpPr>
          <p:grpSpPr bwMode="auto">
            <a:xfrm>
              <a:off x="7144046" y="1859119"/>
              <a:ext cx="360192" cy="192664"/>
              <a:chOff x="6397940" y="3569258"/>
              <a:chExt cx="1378416" cy="736848"/>
            </a:xfrm>
          </p:grpSpPr>
          <p:cxnSp>
            <p:nvCxnSpPr>
              <p:cNvPr id="84" name="直線コネクタ 83"/>
              <p:cNvCxnSpPr/>
              <p:nvPr/>
            </p:nvCxnSpPr>
            <p:spPr bwMode="auto">
              <a:xfrm flipV="1">
                <a:off x="7056276" y="3569258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線コネクタ 84"/>
              <p:cNvCxnSpPr/>
              <p:nvPr/>
            </p:nvCxnSpPr>
            <p:spPr bwMode="auto">
              <a:xfrm>
                <a:off x="7056276" y="3937682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直線コネクタ 85"/>
              <p:cNvCxnSpPr/>
              <p:nvPr/>
            </p:nvCxnSpPr>
            <p:spPr bwMode="auto">
              <a:xfrm flipH="1" flipV="1">
                <a:off x="6397940" y="3569258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直線コネクタ 86"/>
              <p:cNvCxnSpPr/>
              <p:nvPr/>
            </p:nvCxnSpPr>
            <p:spPr bwMode="auto">
              <a:xfrm flipH="1">
                <a:off x="6397940" y="3937682"/>
                <a:ext cx="720080" cy="368424"/>
              </a:xfrm>
              <a:prstGeom prst="line">
                <a:avLst/>
              </a:prstGeom>
              <a:gradFill rotWithShape="1">
                <a:gsLst>
                  <a:gs pos="0">
                    <a:srgbClr val="FF3399">
                      <a:alpha val="46001"/>
                    </a:srgbClr>
                  </a:gs>
                  <a:gs pos="25000">
                    <a:srgbClr val="FF6633">
                      <a:alpha val="44751"/>
                    </a:srgbClr>
                  </a:gs>
                  <a:gs pos="50000">
                    <a:srgbClr val="FFFF00">
                      <a:alpha val="43501"/>
                    </a:srgbClr>
                  </a:gs>
                  <a:gs pos="75000">
                    <a:srgbClr val="01A78F">
                      <a:alpha val="42250"/>
                    </a:srgbClr>
                  </a:gs>
                  <a:gs pos="100000">
                    <a:srgbClr val="3366FF">
                      <a:alpha val="41000"/>
                    </a:srgbClr>
                  </a:gs>
                </a:gsLst>
                <a:lin ang="0" scaled="1"/>
              </a:gradFill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6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469" y="1758384"/>
              <a:ext cx="227137" cy="406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7" name="グループ化 195584"/>
            <p:cNvGrpSpPr>
              <a:grpSpLocks/>
            </p:cNvGrpSpPr>
            <p:nvPr/>
          </p:nvGrpSpPr>
          <p:grpSpPr bwMode="auto">
            <a:xfrm>
              <a:off x="7884248" y="1856797"/>
              <a:ext cx="574947" cy="195911"/>
              <a:chOff x="4139898" y="4523313"/>
              <a:chExt cx="1317247" cy="448568"/>
            </a:xfrm>
          </p:grpSpPr>
          <p:grpSp>
            <p:nvGrpSpPr>
              <p:cNvPr id="76" name="グループ化 74"/>
              <p:cNvGrpSpPr>
                <a:grpSpLocks/>
              </p:cNvGrpSpPr>
              <p:nvPr/>
            </p:nvGrpSpPr>
            <p:grpSpPr bwMode="auto">
              <a:xfrm>
                <a:off x="4841548" y="4523313"/>
                <a:ext cx="615597" cy="441134"/>
                <a:chOff x="755576" y="3780656"/>
                <a:chExt cx="1028262" cy="736848"/>
              </a:xfrm>
            </p:grpSpPr>
            <p:cxnSp>
              <p:nvCxnSpPr>
                <p:cNvPr id="81" name="直線コネクタ 80"/>
                <p:cNvCxnSpPr/>
                <p:nvPr/>
              </p:nvCxnSpPr>
              <p:spPr bwMode="auto">
                <a:xfrm>
                  <a:off x="755576" y="4113559"/>
                  <a:ext cx="253992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直線コネクタ 81"/>
                <p:cNvCxnSpPr/>
                <p:nvPr/>
              </p:nvCxnSpPr>
              <p:spPr bwMode="auto">
                <a:xfrm flipV="1">
                  <a:off x="1063757" y="3780656"/>
                  <a:ext cx="720081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直線コネクタ 82"/>
                <p:cNvCxnSpPr/>
                <p:nvPr/>
              </p:nvCxnSpPr>
              <p:spPr bwMode="auto">
                <a:xfrm>
                  <a:off x="1063757" y="4149080"/>
                  <a:ext cx="720081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7" name="グループ化 88"/>
              <p:cNvGrpSpPr>
                <a:grpSpLocks/>
              </p:cNvGrpSpPr>
              <p:nvPr/>
            </p:nvGrpSpPr>
            <p:grpSpPr bwMode="auto">
              <a:xfrm flipH="1">
                <a:off x="4139898" y="4530747"/>
                <a:ext cx="900577" cy="441134"/>
                <a:chOff x="1103359" y="3780656"/>
                <a:chExt cx="1504278" cy="736848"/>
              </a:xfrm>
            </p:grpSpPr>
            <p:cxnSp>
              <p:nvCxnSpPr>
                <p:cNvPr id="78" name="直線コネクタ 77"/>
                <p:cNvCxnSpPr/>
                <p:nvPr/>
              </p:nvCxnSpPr>
              <p:spPr bwMode="auto">
                <a:xfrm>
                  <a:off x="1103359" y="4111319"/>
                  <a:ext cx="784199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9" name="直線コネクタ 78"/>
                <p:cNvCxnSpPr/>
                <p:nvPr/>
              </p:nvCxnSpPr>
              <p:spPr bwMode="auto">
                <a:xfrm flipV="1">
                  <a:off x="1887556" y="3780656"/>
                  <a:ext cx="720081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直線コネクタ 79"/>
                <p:cNvCxnSpPr/>
                <p:nvPr/>
              </p:nvCxnSpPr>
              <p:spPr bwMode="auto">
                <a:xfrm>
                  <a:off x="1887556" y="4149080"/>
                  <a:ext cx="720081" cy="368424"/>
                </a:xfrm>
                <a:prstGeom prst="line">
                  <a:avLst/>
                </a:prstGeom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5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6996" y="1727261"/>
              <a:ext cx="120566" cy="193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750" y="1904963"/>
              <a:ext cx="120073" cy="120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3399">
                          <a:alpha val="46001"/>
                        </a:srgbClr>
                      </a:gs>
                      <a:gs pos="25000">
                        <a:srgbClr val="FF6633">
                          <a:alpha val="44751"/>
                        </a:srgbClr>
                      </a:gs>
                      <a:gs pos="50000">
                        <a:srgbClr val="FFFF00">
                          <a:alpha val="43501"/>
                        </a:srgbClr>
                      </a:gs>
                      <a:gs pos="75000">
                        <a:srgbClr val="01A78F">
                          <a:alpha val="42250"/>
                        </a:srgbClr>
                      </a:gs>
                      <a:gs pos="100000">
                        <a:srgbClr val="3366FF">
                          <a:alpha val="41000"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グループ化 12"/>
          <p:cNvGrpSpPr/>
          <p:nvPr/>
        </p:nvGrpSpPr>
        <p:grpSpPr>
          <a:xfrm>
            <a:off x="6255045" y="1662877"/>
            <a:ext cx="3051573" cy="920998"/>
            <a:chOff x="-1267269" y="2353410"/>
            <a:chExt cx="6054272" cy="182724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-1267269" y="2353410"/>
              <a:ext cx="4021395" cy="930318"/>
              <a:chOff x="-1675475" y="3137899"/>
              <a:chExt cx="4021395" cy="930318"/>
            </a:xfrm>
          </p:grpSpPr>
          <p:pic>
            <p:nvPicPr>
              <p:cNvPr id="89" name="Picture 6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" t="33282" r="93275" b="38767"/>
              <a:stretch/>
            </p:blipFill>
            <p:spPr bwMode="auto">
              <a:xfrm>
                <a:off x="-1675475" y="3436620"/>
                <a:ext cx="643011" cy="356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03008" y="3469893"/>
                <a:ext cx="397075" cy="319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3399">
                            <a:alpha val="46001"/>
                          </a:srgbClr>
                        </a:gs>
                        <a:gs pos="25000">
                          <a:srgbClr val="FF6633">
                            <a:alpha val="44751"/>
                          </a:srgbClr>
                        </a:gs>
                        <a:gs pos="50000">
                          <a:srgbClr val="FFFF00">
                            <a:alpha val="43501"/>
                          </a:srgbClr>
                        </a:gs>
                        <a:gs pos="75000">
                          <a:srgbClr val="01A78F">
                            <a:alpha val="42250"/>
                          </a:srgbClr>
                        </a:gs>
                        <a:gs pos="100000">
                          <a:srgbClr val="3366FF">
                            <a:alpha val="41000"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2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1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966" y="3454523"/>
                <a:ext cx="2195954" cy="385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1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31395" y="3137899"/>
                <a:ext cx="680272" cy="93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グループ化 10"/>
            <p:cNvGrpSpPr/>
            <p:nvPr/>
          </p:nvGrpSpPr>
          <p:grpSpPr>
            <a:xfrm>
              <a:off x="606049" y="3191969"/>
              <a:ext cx="4180954" cy="988685"/>
              <a:chOff x="2468990" y="3068960"/>
              <a:chExt cx="4180954" cy="988685"/>
            </a:xfrm>
          </p:grpSpPr>
          <p:grpSp>
            <p:nvGrpSpPr>
              <p:cNvPr id="94" name="グループ化 93"/>
              <p:cNvGrpSpPr/>
              <p:nvPr/>
            </p:nvGrpSpPr>
            <p:grpSpPr>
              <a:xfrm>
                <a:off x="2468990" y="3068960"/>
                <a:ext cx="4180954" cy="983959"/>
                <a:chOff x="4287241" y="2303819"/>
                <a:chExt cx="3863109" cy="909157"/>
              </a:xfrm>
            </p:grpSpPr>
            <p:grpSp>
              <p:nvGrpSpPr>
                <p:cNvPr id="98" name="グループ化 195588"/>
                <p:cNvGrpSpPr>
                  <a:grpSpLocks/>
                </p:cNvGrpSpPr>
                <p:nvPr/>
              </p:nvGrpSpPr>
              <p:grpSpPr bwMode="auto">
                <a:xfrm>
                  <a:off x="4287241" y="2350264"/>
                  <a:ext cx="3255592" cy="836361"/>
                  <a:chOff x="-2104349" y="-893074"/>
                  <a:chExt cx="8050673" cy="2066925"/>
                </a:xfrm>
              </p:grpSpPr>
              <p:pic>
                <p:nvPicPr>
                  <p:cNvPr id="102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285875" y="-893074"/>
                    <a:ext cx="1285875" cy="20669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1">
                          <a:gsLst>
                            <a:gs pos="0">
                              <a:srgbClr val="FF3399">
                                <a:alpha val="46001"/>
                              </a:srgbClr>
                            </a:gs>
                            <a:gs pos="25000">
                              <a:srgbClr val="FF6633">
                                <a:alpha val="44751"/>
                              </a:srgbClr>
                            </a:gs>
                            <a:gs pos="50000">
                              <a:srgbClr val="FFFF00">
                                <a:alpha val="43501"/>
                              </a:srgbClr>
                            </a:gs>
                            <a:gs pos="75000">
                              <a:srgbClr val="01A78F">
                                <a:alpha val="42250"/>
                              </a:srgbClr>
                            </a:gs>
                            <a:gs pos="100000">
                              <a:srgbClr val="3366FF">
                                <a:alpha val="41000"/>
                              </a:srgbClr>
                            </a:gs>
                          </a:gsLst>
                          <a:lin ang="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accent2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104349" y="153039"/>
                    <a:ext cx="533398" cy="3428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1">
                          <a:gsLst>
                            <a:gs pos="0">
                              <a:srgbClr val="FF3399">
                                <a:alpha val="46001"/>
                              </a:srgbClr>
                            </a:gs>
                            <a:gs pos="25000">
                              <a:srgbClr val="FF6633">
                                <a:alpha val="44751"/>
                              </a:srgbClr>
                            </a:gs>
                            <a:gs pos="50000">
                              <a:srgbClr val="FFFF00">
                                <a:alpha val="43501"/>
                              </a:srgbClr>
                            </a:gs>
                            <a:gs pos="75000">
                              <a:srgbClr val="01A78F">
                                <a:alpha val="42250"/>
                              </a:srgbClr>
                            </a:gs>
                            <a:gs pos="100000">
                              <a:srgbClr val="3366FF">
                                <a:alpha val="41000"/>
                              </a:srgbClr>
                            </a:gs>
                          </a:gsLst>
                          <a:lin ang="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accent2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4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19" y="-183463"/>
                    <a:ext cx="561976" cy="647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1">
                          <a:gsLst>
                            <a:gs pos="0">
                              <a:srgbClr val="FF3399">
                                <a:alpha val="46001"/>
                              </a:srgbClr>
                            </a:gs>
                            <a:gs pos="25000">
                              <a:srgbClr val="FF6633">
                                <a:alpha val="44751"/>
                              </a:srgbClr>
                            </a:gs>
                            <a:gs pos="50000">
                              <a:srgbClr val="FFFF00">
                                <a:alpha val="43501"/>
                              </a:srgbClr>
                            </a:gs>
                            <a:gs pos="75000">
                              <a:srgbClr val="01A78F">
                                <a:alpha val="42250"/>
                              </a:srgbClr>
                            </a:gs>
                            <a:gs pos="100000">
                              <a:srgbClr val="3366FF">
                                <a:alpha val="41000"/>
                              </a:srgbClr>
                            </a:gs>
                          </a:gsLst>
                          <a:lin ang="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accent2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5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9974" y="-816875"/>
                    <a:ext cx="5086350" cy="199072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1">
                          <a:gsLst>
                            <a:gs pos="0">
                              <a:srgbClr val="FF3399">
                                <a:alpha val="46001"/>
                              </a:srgbClr>
                            </a:gs>
                            <a:gs pos="25000">
                              <a:srgbClr val="FF6633">
                                <a:alpha val="44751"/>
                              </a:srgbClr>
                            </a:gs>
                            <a:gs pos="50000">
                              <a:srgbClr val="FFFF00">
                                <a:alpha val="43501"/>
                              </a:srgbClr>
                            </a:gs>
                            <a:gs pos="75000">
                              <a:srgbClr val="01A78F">
                                <a:alpha val="42250"/>
                              </a:srgbClr>
                            </a:gs>
                            <a:gs pos="100000">
                              <a:srgbClr val="3366FF">
                                <a:alpha val="41000"/>
                              </a:srgbClr>
                            </a:gs>
                          </a:gsLst>
                          <a:lin ang="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accent2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99" name="グループ化 98"/>
                <p:cNvGrpSpPr/>
                <p:nvPr/>
              </p:nvGrpSpPr>
              <p:grpSpPr>
                <a:xfrm>
                  <a:off x="4613375" y="2303819"/>
                  <a:ext cx="3536975" cy="909157"/>
                  <a:chOff x="4613375" y="2303819"/>
                  <a:chExt cx="3536975" cy="909157"/>
                </a:xfrm>
              </p:grpSpPr>
              <p:sp>
                <p:nvSpPr>
                  <p:cNvPr id="100" name="正方形/長方形 99"/>
                  <p:cNvSpPr/>
                  <p:nvPr/>
                </p:nvSpPr>
                <p:spPr bwMode="auto">
                  <a:xfrm>
                    <a:off x="4648532" y="2303819"/>
                    <a:ext cx="3501818" cy="3033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pic>
                <p:nvPicPr>
                  <p:cNvPr id="101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68"/>
                  <a:stretch/>
                </p:blipFill>
                <p:spPr bwMode="auto">
                  <a:xfrm>
                    <a:off x="4613375" y="2459323"/>
                    <a:ext cx="3074639" cy="7536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97" name="Picture 19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0557" y="3193516"/>
                <a:ext cx="136055" cy="864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255045" y="2730578"/>
                <a:ext cx="2833533" cy="9541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kumimoji="1" lang="ja-JP" altLang="en-US" sz="2800" i="1" smtClean="0">
                              <a:latin typeface="Cambria Math"/>
                            </a:rPr>
                            <m:t>𝜎𝜋𝜋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(2.2</m:t>
                          </m:r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GeV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ja-JP" altLang="en-US" sz="2800" i="1">
                              <a:latin typeface="Cambria Math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en-US" altLang="ja-JP" sz="2800" i="1">
                          <a:latin typeface="Cambria Math"/>
                        </a:rPr>
                        <m:t>~</m:t>
                      </m:r>
                      <m:r>
                        <a:rPr lang="en-US" altLang="ja-JP" sz="2800">
                          <a:latin typeface="Cambria Math"/>
                        </a:rPr>
                        <m:t>606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45" y="2730578"/>
                <a:ext cx="2833533" cy="95410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1" indent="-514350" algn="l">
              <a:lnSpc>
                <a:spcPts val="3000"/>
              </a:lnSpc>
              <a:spcBef>
                <a:spcPct val="20000"/>
              </a:spcBef>
            </a:pPr>
            <a:r>
              <a:rPr lang="en-US" altLang="ja-JP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C) An 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ea typeface="ＭＳ Ｐゴシック"/>
              </a:rPr>
              <a:t>effective model for </a:t>
            </a:r>
            <a:r>
              <a:rPr lang="en-US" altLang="ja-JP" sz="2800" dirty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s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ea typeface="ＭＳ Ｐゴシック"/>
              </a:rPr>
              <a:t> meson coupling to chiral </a:t>
            </a:r>
            <a:r>
              <a:rPr lang="en-US" altLang="ja-JP" sz="2800" dirty="0" err="1">
                <a:solidFill>
                  <a:srgbClr val="000000"/>
                </a:solidFill>
                <a:latin typeface="Arial"/>
                <a:ea typeface="ＭＳ Ｐゴシック"/>
              </a:rPr>
              <a:t>doublers</a:t>
            </a:r>
            <a:endParaRPr lang="en-US" altLang="ja-JP" sz="2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0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250825" y="836712"/>
            <a:ext cx="600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☆ </a:t>
            </a:r>
            <a:r>
              <a:rPr lang="en-US" altLang="ja-JP" sz="2400" b="1" dirty="0">
                <a:solidFill>
                  <a:srgbClr val="0000FF"/>
                </a:solidFill>
              </a:rPr>
              <a:t>Ground states </a:t>
            </a:r>
            <a:r>
              <a:rPr lang="ja-JP" altLang="en-US" sz="2400" b="1" dirty="0">
                <a:solidFill>
                  <a:srgbClr val="000000"/>
                </a:solidFill>
              </a:rPr>
              <a:t>・・・ </a:t>
            </a:r>
            <a:r>
              <a:rPr lang="en-US" altLang="ja-JP" sz="2400" b="1" i="1" dirty="0" err="1">
                <a:solidFill>
                  <a:srgbClr val="000000"/>
                </a:solidFill>
              </a:rPr>
              <a:t>J</a:t>
            </a:r>
            <a:r>
              <a:rPr lang="en-US" altLang="ja-JP" sz="2400" b="1" i="1" baseline="-25000" dirty="0" err="1">
                <a:solidFill>
                  <a:srgbClr val="000000"/>
                </a:solidFill>
              </a:rPr>
              <a:t>l</a:t>
            </a:r>
            <a:r>
              <a:rPr lang="en-US" altLang="ja-JP" sz="2400" b="1" i="1" baseline="-25000" dirty="0">
                <a:solidFill>
                  <a:srgbClr val="000000"/>
                </a:solidFill>
              </a:rPr>
              <a:t> </a:t>
            </a:r>
            <a:r>
              <a:rPr lang="en-US" altLang="ja-JP" sz="2400" b="1" i="1" dirty="0">
                <a:solidFill>
                  <a:srgbClr val="000000"/>
                </a:solidFill>
              </a:rPr>
              <a:t>=</a:t>
            </a:r>
            <a:r>
              <a:rPr lang="en-US" altLang="ja-JP" sz="2400" b="1" dirty="0">
                <a:solidFill>
                  <a:srgbClr val="000000"/>
                </a:solidFill>
              </a:rPr>
              <a:t>1/2 ;</a:t>
            </a:r>
            <a:r>
              <a:rPr lang="en-US" altLang="ja-JP" sz="2400" b="1" i="1" dirty="0">
                <a:solidFill>
                  <a:srgbClr val="000000"/>
                </a:solidFill>
              </a:rPr>
              <a:t> J</a:t>
            </a:r>
            <a:r>
              <a:rPr lang="en-US" altLang="ja-JP" sz="2400" b="1" i="1" baseline="30000" dirty="0">
                <a:solidFill>
                  <a:srgbClr val="000000"/>
                </a:solidFill>
              </a:rPr>
              <a:t>P</a:t>
            </a:r>
            <a:r>
              <a:rPr lang="en-US" altLang="ja-JP" sz="2400" b="1" dirty="0">
                <a:solidFill>
                  <a:srgbClr val="000000"/>
                </a:solidFill>
              </a:rPr>
              <a:t> = (</a:t>
            </a:r>
            <a:r>
              <a:rPr lang="en-US" altLang="ja-JP" sz="2400" b="1" dirty="0">
                <a:solidFill>
                  <a:srgbClr val="FF3300"/>
                </a:solidFill>
              </a:rPr>
              <a:t>0</a:t>
            </a:r>
            <a:r>
              <a:rPr lang="en-US" altLang="ja-JP" sz="2400" b="1" baseline="30000" dirty="0">
                <a:solidFill>
                  <a:srgbClr val="FF3300"/>
                </a:solidFill>
              </a:rPr>
              <a:t>-</a:t>
            </a:r>
            <a:r>
              <a:rPr lang="en-US" altLang="ja-JP" sz="2400" b="1" dirty="0">
                <a:solidFill>
                  <a:srgbClr val="000000"/>
                </a:solidFill>
              </a:rPr>
              <a:t> , </a:t>
            </a:r>
            <a:r>
              <a:rPr lang="en-US" altLang="ja-JP" sz="2400" b="1" dirty="0">
                <a:solidFill>
                  <a:srgbClr val="FF3300"/>
                </a:solidFill>
              </a:rPr>
              <a:t>1</a:t>
            </a:r>
            <a:r>
              <a:rPr lang="en-US" altLang="ja-JP" sz="2400" b="1" baseline="30000" dirty="0">
                <a:solidFill>
                  <a:srgbClr val="FF3300"/>
                </a:solidFill>
              </a:rPr>
              <a:t>-</a:t>
            </a:r>
            <a:r>
              <a:rPr lang="en-US" altLang="ja-JP" sz="2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647700" y="1268760"/>
            <a:ext cx="6461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err="1">
                <a:solidFill>
                  <a:srgbClr val="000000"/>
                </a:solidFill>
              </a:rPr>
              <a:t>Pseudoscalar</a:t>
            </a:r>
            <a:r>
              <a:rPr lang="en-US" altLang="ja-JP" sz="2400" b="1" dirty="0">
                <a:solidFill>
                  <a:srgbClr val="000000"/>
                </a:solidFill>
              </a:rPr>
              <a:t> meson </a:t>
            </a:r>
            <a:r>
              <a:rPr lang="en-US" altLang="ja-JP" sz="2400" b="1" i="1" dirty="0" smtClean="0">
                <a:solidFill>
                  <a:srgbClr val="FF3300"/>
                </a:solidFill>
              </a:rPr>
              <a:t>D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 </a:t>
            </a:r>
            <a:r>
              <a:rPr lang="en-US" altLang="ja-JP" sz="2400" b="1" dirty="0">
                <a:solidFill>
                  <a:srgbClr val="000000"/>
                </a:solidFill>
              </a:rPr>
              <a:t>;  Vector meson </a:t>
            </a:r>
            <a:r>
              <a:rPr lang="en-US" altLang="ja-JP" sz="2400" b="1" i="1" dirty="0" smtClean="0">
                <a:solidFill>
                  <a:srgbClr val="FF3300"/>
                </a:solidFill>
              </a:rPr>
              <a:t>D</a:t>
            </a:r>
            <a:r>
              <a:rPr lang="en-US" altLang="ja-JP" sz="2400" b="1" dirty="0" smtClean="0">
                <a:solidFill>
                  <a:srgbClr val="FF3300"/>
                </a:solidFill>
              </a:rPr>
              <a:t>*</a:t>
            </a:r>
            <a:endParaRPr lang="en-US" altLang="ja-JP" sz="2400" b="1" dirty="0">
              <a:solidFill>
                <a:srgbClr val="000000"/>
              </a:solidFill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988874" y="1812627"/>
            <a:ext cx="5897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 smtClean="0">
                <a:solidFill>
                  <a:srgbClr val="000000"/>
                </a:solidFill>
              </a:rPr>
              <a:t>D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</a:rPr>
              <a:t>= ( D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2400" b="1" dirty="0">
                <a:solidFill>
                  <a:srgbClr val="000000"/>
                </a:solidFill>
              </a:rPr>
              <a:t>,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D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, D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)     </a:t>
            </a:r>
            <a:r>
              <a:rPr lang="en-US" altLang="ja-JP" sz="2400" b="1" i="1" dirty="0" smtClean="0">
                <a:solidFill>
                  <a:srgbClr val="000000"/>
                </a:solidFill>
              </a:rPr>
              <a:t>D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* </a:t>
            </a:r>
            <a:r>
              <a:rPr lang="en-US" altLang="ja-JP" sz="2400" b="1" dirty="0">
                <a:solidFill>
                  <a:srgbClr val="000000"/>
                </a:solidFill>
              </a:rPr>
              <a:t>= ( D*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2400" b="1" dirty="0">
                <a:solidFill>
                  <a:srgbClr val="000000"/>
                </a:solidFill>
              </a:rPr>
              <a:t>, D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*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, D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s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*)</a:t>
            </a:r>
            <a:endParaRPr lang="en-US" altLang="ja-JP" sz="2400" b="1" dirty="0">
              <a:solidFill>
                <a:srgbClr val="000000"/>
              </a:solidFill>
            </a:endParaRP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350044" y="2314878"/>
            <a:ext cx="246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FF3300"/>
                </a:solidFill>
              </a:rPr>
              <a:t>・ </a:t>
            </a:r>
            <a:r>
              <a:rPr lang="en-US" altLang="ja-JP" sz="2400" b="1" dirty="0">
                <a:solidFill>
                  <a:srgbClr val="FF3300"/>
                </a:solidFill>
              </a:rPr>
              <a:t>Bi-</a:t>
            </a:r>
            <a:r>
              <a:rPr lang="en-US" altLang="ja-JP" sz="2400" b="1" dirty="0" err="1">
                <a:solidFill>
                  <a:srgbClr val="FF3300"/>
                </a:solidFill>
              </a:rPr>
              <a:t>spinor</a:t>
            </a:r>
            <a:r>
              <a:rPr lang="en-US" altLang="ja-JP" sz="2400" b="1" dirty="0">
                <a:solidFill>
                  <a:srgbClr val="FF3300"/>
                </a:solidFill>
              </a:rPr>
              <a:t> field</a:t>
            </a:r>
            <a:endParaRPr lang="en-US" altLang="ja-JP" sz="2400" b="1" dirty="0">
              <a:solidFill>
                <a:srgbClr val="000000"/>
              </a:solidFill>
            </a:endParaRPr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4638675" y="239357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4949825" y="2368853"/>
            <a:ext cx="419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ja-JP" altLang="en-US" sz="2000" b="1" dirty="0">
                <a:solidFill>
                  <a:srgbClr val="000000"/>
                </a:solidFill>
              </a:rPr>
              <a:t>・・・ </a:t>
            </a:r>
            <a:r>
              <a:rPr lang="en-US" altLang="ja-JP" sz="2000" b="1" dirty="0">
                <a:solidFill>
                  <a:srgbClr val="000000"/>
                </a:solidFill>
              </a:rPr>
              <a:t>light </a:t>
            </a:r>
            <a:r>
              <a:rPr lang="en-US" altLang="ja-JP" sz="2000" b="1" dirty="0" err="1">
                <a:solidFill>
                  <a:srgbClr val="000000"/>
                </a:solidFill>
              </a:rPr>
              <a:t>constiuent</a:t>
            </a:r>
            <a:r>
              <a:rPr lang="en-US" altLang="ja-JP" sz="2000" b="1" dirty="0">
                <a:solidFill>
                  <a:srgbClr val="000000"/>
                </a:solidFill>
              </a:rPr>
              <a:t> quark field</a:t>
            </a:r>
            <a:endParaRPr lang="en-US" altLang="ja-JP" sz="2400" b="1" dirty="0">
              <a:solidFill>
                <a:srgbClr val="000000"/>
              </a:solidFill>
            </a:endParaRPr>
          </a:p>
        </p:txBody>
      </p:sp>
      <p:pic>
        <p:nvPicPr>
          <p:cNvPr id="2467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725" y="2314878"/>
            <a:ext cx="15652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1447378" y="3789040"/>
            <a:ext cx="607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C0000"/>
                </a:solidFill>
              </a:rPr>
              <a:t>annihilates</a:t>
            </a:r>
            <a:r>
              <a:rPr lang="en-US" altLang="ja-JP" sz="2400" b="1" dirty="0">
                <a:solidFill>
                  <a:srgbClr val="000000"/>
                </a:solidFill>
              </a:rPr>
              <a:t> heavy mesons (not generate)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53751"/>
            <a:ext cx="9144000" cy="7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Heavy meson effective field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5" y="2852936"/>
            <a:ext cx="4604152" cy="86825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2984" y="4265950"/>
            <a:ext cx="6239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</a:rPr>
              <a:t>☆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Arial" charset="0"/>
                <a:ea typeface="ＭＳ Ｐゴシック" pitchFamily="50" charset="-128"/>
              </a:rPr>
              <a:t>Excited states </a:t>
            </a:r>
            <a:r>
              <a:rPr lang="ja-JP" altLang="en-US" sz="2400" b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・・・ </a:t>
            </a:r>
            <a:r>
              <a:rPr lang="en-US" altLang="ja-JP" sz="2400" b="1" i="1" dirty="0" err="1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J</a:t>
            </a:r>
            <a:r>
              <a:rPr lang="en-US" altLang="ja-JP" sz="2400" b="1" i="1" baseline="-25000" dirty="0" err="1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l</a:t>
            </a:r>
            <a:r>
              <a:rPr lang="en-US" altLang="ja-JP" sz="2400" b="1" i="1" baseline="-25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2400" b="1" i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=</a:t>
            </a:r>
            <a:r>
              <a:rPr lang="en-US" altLang="ja-JP" sz="2400" b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1/2 ;</a:t>
            </a:r>
            <a:r>
              <a:rPr lang="en-US" altLang="ja-JP" sz="2400" b="1" i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J</a:t>
            </a:r>
            <a:r>
              <a:rPr lang="en-US" altLang="ja-JP" sz="2400" b="1" i="1" baseline="30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P</a:t>
            </a:r>
            <a:r>
              <a:rPr lang="en-US" altLang="ja-JP" sz="2400" b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= (</a:t>
            </a:r>
            <a:r>
              <a:rPr lang="en-US" altLang="ja-JP" sz="2400" b="1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0</a:t>
            </a:r>
            <a:r>
              <a:rPr lang="en-US" altLang="ja-JP" sz="2400" b="1" baseline="30000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+</a:t>
            </a:r>
            <a:r>
              <a:rPr lang="en-US" altLang="ja-JP" sz="2400" b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, </a:t>
            </a:r>
            <a:r>
              <a:rPr lang="en-US" altLang="ja-JP" sz="2400" b="1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1</a:t>
            </a:r>
            <a:r>
              <a:rPr lang="en-US" altLang="ja-JP" sz="2400" b="1" baseline="30000" dirty="0">
                <a:solidFill>
                  <a:srgbClr val="FF3300"/>
                </a:solidFill>
                <a:latin typeface="Arial" charset="0"/>
                <a:ea typeface="ＭＳ Ｐゴシック" pitchFamily="50" charset="-128"/>
              </a:rPr>
              <a:t>+</a:t>
            </a:r>
            <a:r>
              <a:rPr lang="en-US" altLang="ja-JP" sz="2400" b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9859" y="4625990"/>
            <a:ext cx="688342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ja-JP" sz="2400" b="1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S</a:t>
            </a:r>
            <a:r>
              <a:rPr lang="en-US" altLang="ja-JP" sz="2400" b="1" dirty="0">
                <a:solidFill>
                  <a:srgbClr val="000000"/>
                </a:solidFill>
              </a:rPr>
              <a:t>calar meson </a:t>
            </a:r>
            <a:r>
              <a:rPr lang="en-US" altLang="ja-JP" sz="2400" b="1" i="1" dirty="0">
                <a:solidFill>
                  <a:srgbClr val="FF3300"/>
                </a:solidFill>
              </a:rPr>
              <a:t>D</a:t>
            </a:r>
            <a:r>
              <a:rPr lang="en-US" altLang="ja-JP" sz="2400" b="1" i="1" baseline="-25000" dirty="0">
                <a:solidFill>
                  <a:srgbClr val="FF3300"/>
                </a:solidFill>
              </a:rPr>
              <a:t>0</a:t>
            </a:r>
            <a:r>
              <a:rPr lang="en-US" altLang="ja-JP" sz="2400" b="1" i="1" dirty="0">
                <a:solidFill>
                  <a:srgbClr val="FF3300"/>
                </a:solidFill>
              </a:rPr>
              <a:t>*</a:t>
            </a:r>
            <a:r>
              <a:rPr lang="en-US" altLang="ja-JP" sz="2400" b="1" dirty="0">
                <a:solidFill>
                  <a:srgbClr val="000000"/>
                </a:solidFill>
              </a:rPr>
              <a:t>  ;  Axial-vector meson </a:t>
            </a:r>
            <a:r>
              <a:rPr lang="en-US" altLang="ja-JP" sz="2400" b="1" i="1" dirty="0">
                <a:solidFill>
                  <a:srgbClr val="FF3300"/>
                </a:solidFill>
              </a:rPr>
              <a:t>D</a:t>
            </a:r>
            <a:r>
              <a:rPr lang="en-US" altLang="ja-JP" sz="2400" b="1" i="1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097" y="5130046"/>
            <a:ext cx="715452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ja-JP" sz="2400" b="1" i="1" dirty="0">
                <a:solidFill>
                  <a:srgbClr val="000000"/>
                </a:solidFill>
              </a:rPr>
              <a:t>D</a:t>
            </a:r>
            <a:r>
              <a:rPr lang="en-US" altLang="ja-JP" sz="2400" b="1" i="1" baseline="-25000" dirty="0">
                <a:solidFill>
                  <a:srgbClr val="000000"/>
                </a:solidFill>
              </a:rPr>
              <a:t>0</a:t>
            </a:r>
            <a:r>
              <a:rPr lang="en-US" altLang="ja-JP" sz="2400" b="1" i="1" dirty="0">
                <a:solidFill>
                  <a:srgbClr val="000000"/>
                </a:solidFill>
              </a:rPr>
              <a:t>*</a:t>
            </a:r>
            <a:r>
              <a:rPr lang="en-US" altLang="ja-JP" sz="2400" b="1" dirty="0">
                <a:solidFill>
                  <a:srgbClr val="000000"/>
                </a:solidFill>
              </a:rPr>
              <a:t> = ( D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0</a:t>
            </a:r>
            <a:r>
              <a:rPr lang="en-US" altLang="ja-JP" sz="2400" b="1" dirty="0">
                <a:solidFill>
                  <a:srgbClr val="000000"/>
                </a:solidFill>
              </a:rPr>
              <a:t>*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2400" b="1" dirty="0">
                <a:solidFill>
                  <a:srgbClr val="000000"/>
                </a:solidFill>
              </a:rPr>
              <a:t>, D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0</a:t>
            </a:r>
            <a:r>
              <a:rPr lang="en-US" altLang="ja-JP" sz="2400" b="1" dirty="0">
                <a:solidFill>
                  <a:srgbClr val="000000"/>
                </a:solidFill>
              </a:rPr>
              <a:t>*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2400" b="1" dirty="0">
                <a:solidFill>
                  <a:srgbClr val="000000"/>
                </a:solidFill>
              </a:rPr>
              <a:t> , D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s0</a:t>
            </a:r>
            <a:r>
              <a:rPr lang="en-US" altLang="ja-JP" sz="2400" b="1" dirty="0">
                <a:solidFill>
                  <a:srgbClr val="000000"/>
                </a:solidFill>
              </a:rPr>
              <a:t>*)     </a:t>
            </a:r>
            <a:r>
              <a:rPr lang="en-US" altLang="ja-JP" sz="2400" b="1" i="1" dirty="0">
                <a:solidFill>
                  <a:srgbClr val="000000"/>
                </a:solidFill>
              </a:rPr>
              <a:t>D</a:t>
            </a:r>
            <a:r>
              <a:rPr lang="en-US" altLang="ja-JP" sz="2400" b="1" i="1" baseline="-25000" dirty="0">
                <a:solidFill>
                  <a:srgbClr val="000000"/>
                </a:solidFill>
              </a:rPr>
              <a:t>1</a:t>
            </a:r>
            <a:r>
              <a:rPr lang="en-US" altLang="ja-JP" sz="2400" b="1" dirty="0">
                <a:solidFill>
                  <a:srgbClr val="000000"/>
                </a:solidFill>
              </a:rPr>
              <a:t> = ( D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1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2400" b="1" dirty="0">
                <a:solidFill>
                  <a:srgbClr val="000000"/>
                </a:solidFill>
              </a:rPr>
              <a:t>, D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1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2400" b="1" dirty="0">
                <a:solidFill>
                  <a:srgbClr val="000000"/>
                </a:solidFill>
              </a:rPr>
              <a:t> , D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s1</a:t>
            </a:r>
            <a:r>
              <a:rPr lang="en-US" altLang="ja-JP" sz="2400" b="1" dirty="0">
                <a:solidFill>
                  <a:srgbClr val="000000"/>
                </a:solidFill>
              </a:rPr>
              <a:t> 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7" y="5925197"/>
            <a:ext cx="4686300" cy="87723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53751"/>
            <a:ext cx="9144000" cy="7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itchFamily="50" charset="-128"/>
              </a:rPr>
              <a:t>Heavy meson effective field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0824" y="980728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◎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chiral </a:t>
            </a:r>
            <a:r>
              <a:rPr kumimoji="1" lang="en-US" altLang="ja-JP" sz="2400" dirty="0" err="1" smtClean="0"/>
              <a:t>doubler</a:t>
            </a:r>
            <a:r>
              <a:rPr kumimoji="1" lang="en-US" altLang="ja-JP" sz="2400" dirty="0" smtClean="0"/>
              <a:t> fields</a:t>
            </a:r>
            <a:endParaRPr kumimoji="1" lang="ja-JP" alt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7" y="1537321"/>
            <a:ext cx="6990557" cy="96102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8" y="2829273"/>
            <a:ext cx="4893979" cy="7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0052" y="2564904"/>
            <a:ext cx="601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kumimoji="1" lang="en-US" altLang="ja-JP" sz="2400" dirty="0" smtClean="0"/>
              <a:t>transformation under the chiral symmetry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429000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・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transformation under U(1)A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04" y="4821304"/>
            <a:ext cx="1940033" cy="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04" y="5239485"/>
            <a:ext cx="1940033" cy="3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46001"/>
                      </a:srgbClr>
                    </a:gs>
                    <a:gs pos="25000">
                      <a:srgbClr val="FF6633">
                        <a:alpha val="44751"/>
                      </a:srgbClr>
                    </a:gs>
                    <a:gs pos="50000">
                      <a:srgbClr val="FFFF00">
                        <a:alpha val="43501"/>
                      </a:srgbClr>
                    </a:gs>
                    <a:gs pos="75000">
                      <a:srgbClr val="01A78F">
                        <a:alpha val="42250"/>
                      </a:srgbClr>
                    </a:gs>
                    <a:gs pos="100000">
                      <a:srgbClr val="3366FF">
                        <a:alpha val="4100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2" y="3912000"/>
            <a:ext cx="5839306" cy="69515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710225" y="4835715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2-quark meson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6425" y="5224137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4-quark meson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05563" y="5659986"/>
                <a:ext cx="7407797" cy="830997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tr[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/>
                      </a:rPr>
                      <m:t>𝑀</m:t>
                    </m:r>
                    <m:r>
                      <a:rPr kumimoji="1" lang="en-US" altLang="ja-JP" sz="2400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ja-JP" sz="24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kumimoji="1" lang="en-US" altLang="ja-JP" sz="2400" b="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/>
                      </a:rPr>
                      <m:t>] </m:t>
                    </m:r>
                  </m:oMath>
                </a14:m>
                <a:r>
                  <a:rPr kumimoji="1" lang="en-US" altLang="ja-JP" sz="2400" dirty="0" smtClean="0"/>
                  <a:t>is allowed, but </a:t>
                </a:r>
                <a:r>
                  <a:rPr kumimoji="1" lang="en-US" altLang="ja-JP" sz="2400" dirty="0" err="1" smtClean="0"/>
                  <a:t>tr</a:t>
                </a:r>
                <a:r>
                  <a:rPr kumimoji="1" lang="en-US" altLang="ja-JP" sz="24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] is not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only 2-quark meson can couple to heavy meson  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3" y="5659986"/>
                <a:ext cx="7407797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065" t="-2797" r="-82" b="-13287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9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Lagrangian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6" y="1268760"/>
            <a:ext cx="80962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8089" y="5070375"/>
            <a:ext cx="8995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D"/>
            </a:pPr>
            <a:r>
              <a:rPr kumimoji="1" lang="en-US" altLang="ja-JP" sz="2400" dirty="0" smtClean="0"/>
              <a:t>term generates mass difference between (D, D*) and (D</a:t>
            </a:r>
            <a:r>
              <a:rPr kumimoji="1" lang="en-US" altLang="ja-JP" sz="2400" baseline="-25000" dirty="0" smtClean="0"/>
              <a:t>0</a:t>
            </a:r>
            <a:r>
              <a:rPr kumimoji="1" lang="en-US" altLang="ja-JP" sz="2400" dirty="0" smtClean="0"/>
              <a:t>*, D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).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We use physical masses as inputs to determine </a:t>
            </a:r>
            <a:r>
              <a:rPr lang="en-US" altLang="ja-JP" sz="2400" dirty="0" smtClean="0">
                <a:latin typeface="Symbol" pitchFamily="18" charset="2"/>
              </a:rPr>
              <a:t>D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1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Chiral partner structure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Chiral symmetry breaking generates the mass splitting between chiral partners.</a:t>
            </a:r>
          </a:p>
          <a:p>
            <a:r>
              <a:rPr lang="en-US" altLang="ja-JP" dirty="0" smtClean="0"/>
              <a:t>examples : </a:t>
            </a:r>
          </a:p>
          <a:p>
            <a:pPr lvl="1">
              <a:buFont typeface="Wingdings" pitchFamily="2" charset="2"/>
              <a:buChar char="p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N(940) left </a:t>
            </a:r>
            <a:r>
              <a:rPr lang="ja-JP" altLang="en-US" dirty="0" smtClean="0"/>
              <a:t>⇔ </a:t>
            </a:r>
            <a:r>
              <a:rPr lang="en-US" altLang="ja-JP" dirty="0" smtClean="0"/>
              <a:t>N(940) right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    [ N(940) </a:t>
            </a:r>
            <a:r>
              <a:rPr kumimoji="1" lang="ja-JP" altLang="en-US" dirty="0" smtClean="0"/>
              <a:t>⇔ </a:t>
            </a:r>
            <a:r>
              <a:rPr kumimoji="1" lang="en-US" altLang="ja-JP" dirty="0" smtClean="0"/>
              <a:t>N*(1535) ]</a:t>
            </a:r>
          </a:p>
          <a:p>
            <a:pPr lvl="1">
              <a:buFont typeface="Wingdings" pitchFamily="2" charset="2"/>
              <a:buChar char="p"/>
            </a:pPr>
            <a:r>
              <a:rPr lang="en-US" altLang="ja-JP" dirty="0"/>
              <a:t> </a:t>
            </a:r>
            <a:r>
              <a:rPr lang="en-US" altLang="ja-JP" dirty="0" smtClean="0"/>
              <a:t>pi(130) </a:t>
            </a:r>
            <a:r>
              <a:rPr lang="ja-JP" altLang="en-US" dirty="0" smtClean="0"/>
              <a:t>⇔ </a:t>
            </a:r>
            <a:r>
              <a:rPr lang="en-US" altLang="ja-JP" dirty="0" smtClean="0"/>
              <a:t>sigma(600)</a:t>
            </a:r>
          </a:p>
          <a:p>
            <a:pPr marL="457200" lvl="1" indent="0">
              <a:buNone/>
            </a:pPr>
            <a:r>
              <a:rPr lang="en-US" altLang="ja-JP" dirty="0" smtClean="0"/>
              <a:t>    [ pi(130) </a:t>
            </a:r>
            <a:r>
              <a:rPr lang="ja-JP" altLang="en-US" dirty="0" smtClean="0"/>
              <a:t>⇔ </a:t>
            </a:r>
            <a:r>
              <a:rPr lang="en-US" altLang="ja-JP" dirty="0" smtClean="0"/>
              <a:t>rho(770) ]</a:t>
            </a:r>
          </a:p>
          <a:p>
            <a:pPr lvl="1">
              <a:buFont typeface="Wingdings" pitchFamily="2" charset="2"/>
              <a:buChar char="p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D, D*) </a:t>
            </a:r>
            <a:r>
              <a:rPr lang="ja-JP" altLang="en-US" dirty="0" smtClean="0"/>
              <a:t>⇔ </a:t>
            </a:r>
            <a:r>
              <a:rPr lang="en-US" altLang="ja-JP" dirty="0" smtClean="0"/>
              <a:t>(D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*, D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p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2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Detemination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parameters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95535" y="1344373"/>
                <a:ext cx="56216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: </a:t>
                </a:r>
                <a:r>
                  <a:rPr kumimoji="1" lang="en-US" altLang="ja-JP" sz="2400" dirty="0" err="1" smtClean="0"/>
                  <a:t>detemined</a:t>
                </a:r>
                <a:r>
                  <a:rPr kumimoji="1" lang="en-US" altLang="ja-JP" sz="2400" dirty="0" smtClean="0"/>
                  <a:t> from D* </a:t>
                </a:r>
                <a:r>
                  <a:rPr kumimoji="1" lang="ja-JP" altLang="en-US" sz="2400" dirty="0" smtClean="0"/>
                  <a:t>→ </a:t>
                </a:r>
                <a:r>
                  <a:rPr kumimoji="1" lang="en-US" altLang="ja-JP" sz="2400" dirty="0" smtClean="0"/>
                  <a:t>D </a:t>
                </a:r>
                <a:r>
                  <a:rPr kumimoji="1" lang="en-US" altLang="ja-JP" sz="2400" dirty="0" smtClean="0">
                    <a:latin typeface="Symbol" pitchFamily="18" charset="2"/>
                  </a:rPr>
                  <a:t>p</a:t>
                </a:r>
                <a:r>
                  <a:rPr kumimoji="1" lang="en-US" altLang="ja-JP" sz="2400" dirty="0" smtClean="0"/>
                  <a:t> decay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1344373"/>
                <a:ext cx="562166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35" t="-1466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852130"/>
            <a:ext cx="4409107" cy="71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94069"/>
            <a:ext cx="4968552" cy="71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 bwMode="auto">
          <a:xfrm>
            <a:off x="1475656" y="2594070"/>
            <a:ext cx="360040" cy="71131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1"/>
            <a:ext cx="3042853" cy="53697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33831" y="4365104"/>
                <a:ext cx="5682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kumimoji="1" lang="ja-JP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: </a:t>
                </a:r>
                <a:r>
                  <a:rPr kumimoji="1" lang="en-US" altLang="ja-JP" sz="2400" dirty="0" err="1" smtClean="0"/>
                  <a:t>detemined</a:t>
                </a:r>
                <a:r>
                  <a:rPr kumimoji="1" lang="en-US" altLang="ja-JP" sz="2400" dirty="0" smtClean="0"/>
                  <a:t> from D</a:t>
                </a:r>
                <a:r>
                  <a:rPr kumimoji="1" lang="en-US" altLang="ja-JP" sz="2400" baseline="-25000" dirty="0" smtClean="0"/>
                  <a:t>0</a:t>
                </a:r>
                <a:r>
                  <a:rPr kumimoji="1" lang="en-US" altLang="ja-JP" sz="2400" dirty="0" smtClean="0"/>
                  <a:t>* </a:t>
                </a:r>
                <a:r>
                  <a:rPr kumimoji="1" lang="ja-JP" altLang="en-US" sz="2400" dirty="0" smtClean="0"/>
                  <a:t>→ </a:t>
                </a:r>
                <a:r>
                  <a:rPr kumimoji="1" lang="en-US" altLang="ja-JP" sz="2400" dirty="0" smtClean="0"/>
                  <a:t>D </a:t>
                </a:r>
                <a:r>
                  <a:rPr kumimoji="1" lang="en-US" altLang="ja-JP" sz="2400" dirty="0" smtClean="0">
                    <a:latin typeface="Symbol" pitchFamily="18" charset="2"/>
                  </a:rPr>
                  <a:t>p</a:t>
                </a:r>
                <a:r>
                  <a:rPr kumimoji="1" lang="en-US" altLang="ja-JP" sz="2400" dirty="0" smtClean="0"/>
                  <a:t> decay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1" y="4365104"/>
                <a:ext cx="568258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17" t="-14474" r="-107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50" y="4869648"/>
            <a:ext cx="4129831" cy="83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矢印 6"/>
          <p:cNvSpPr/>
          <p:nvPr/>
        </p:nvSpPr>
        <p:spPr bwMode="auto">
          <a:xfrm>
            <a:off x="1655676" y="6093296"/>
            <a:ext cx="90935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66" y="5949466"/>
            <a:ext cx="3333750" cy="6477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1" indent="-514350" algn="l">
              <a:lnSpc>
                <a:spcPts val="3000"/>
              </a:lnSpc>
              <a:spcBef>
                <a:spcPct val="20000"/>
              </a:spcBef>
            </a:pPr>
            <a:r>
              <a:rPr lang="en-US" altLang="ja-JP" sz="2800" dirty="0" smtClean="0">
                <a:solidFill>
                  <a:srgbClr val="000000"/>
                </a:solidFill>
                <a:latin typeface="+mj-lt"/>
                <a:ea typeface="ＭＳ Ｐゴシック"/>
              </a:rPr>
              <a:t>D)</a:t>
            </a:r>
            <a:r>
              <a:rPr lang="en-US" altLang="ja-JP" sz="2800" dirty="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 s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ea typeface="ＭＳ Ｐゴシック"/>
              </a:rPr>
              <a:t>meson in D</a:t>
            </a:r>
            <a:r>
              <a:rPr lang="en-US" altLang="ja-JP" sz="2800" baseline="-25000" dirty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ja-JP" alt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→ </a:t>
            </a:r>
            <a:r>
              <a:rPr lang="en-US" altLang="ja-JP" sz="2800" dirty="0" err="1">
                <a:solidFill>
                  <a:srgbClr val="000000"/>
                </a:solidFill>
                <a:latin typeface="Arial"/>
                <a:ea typeface="ＭＳ Ｐゴシック"/>
              </a:rPr>
              <a:t>D</a:t>
            </a:r>
            <a:r>
              <a:rPr lang="en-US" altLang="ja-JP" sz="2800" dirty="0" err="1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pp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ea typeface="ＭＳ Ｐゴシック"/>
              </a:rPr>
              <a:t> decay</a:t>
            </a:r>
            <a:endParaRPr lang="ja-JP" altLang="en-US" sz="2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06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pp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 amplitude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3" y="1268760"/>
            <a:ext cx="8026678" cy="134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" y="2610869"/>
            <a:ext cx="8373001" cy="138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76144" y="3923564"/>
                <a:ext cx="6515758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reduced in the low energy region [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b="0" i="1" smtClean="0">
                        <a:latin typeface="Cambria Math"/>
                      </a:rPr>
                      <m:t> ≪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𝑓𝑗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=2,3,4</m:t>
                        </m:r>
                      </m:e>
                    </m:d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]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44" y="3923564"/>
                <a:ext cx="6515758" cy="424796"/>
              </a:xfrm>
              <a:prstGeom prst="rect">
                <a:avLst/>
              </a:prstGeom>
              <a:blipFill rotWithShape="1">
                <a:blip r:embed="rId4"/>
                <a:stretch>
                  <a:fillRect l="-1029" t="-7246" r="-94" b="-20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9" y="4431000"/>
            <a:ext cx="8340799" cy="129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52" y="5835704"/>
            <a:ext cx="1746654" cy="8333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7" y="5835704"/>
            <a:ext cx="4480694" cy="83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59" y="538091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mixing parameter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 bwMode="auto">
          <a:xfrm>
            <a:off x="3347864" y="4589010"/>
            <a:ext cx="216024" cy="4241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7740352" y="4444994"/>
            <a:ext cx="216024" cy="4241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3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partial wave projection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362293"/>
            <a:ext cx="847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 make the sigma meson contribution clearer, we made</a:t>
            </a:r>
          </a:p>
          <a:p>
            <a:r>
              <a:rPr lang="en-US" altLang="ja-JP" sz="2400" dirty="0" smtClean="0"/>
              <a:t>the projection of the amplitude onto </a:t>
            </a:r>
            <a:r>
              <a:rPr lang="en-US" altLang="ja-JP" sz="2400" dirty="0" smtClean="0">
                <a:solidFill>
                  <a:srgbClr val="FF0000"/>
                </a:solidFill>
              </a:rPr>
              <a:t>I = 0, S-wave amplitude</a:t>
            </a:r>
            <a:r>
              <a:rPr lang="en-US" altLang="ja-JP" sz="2400" dirty="0" smtClean="0"/>
              <a:t>.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560" y="2352556"/>
            <a:ext cx="7300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this, </a:t>
            </a:r>
            <a:r>
              <a:rPr lang="en-US" altLang="ja-JP" sz="2400" dirty="0" smtClean="0"/>
              <a:t>we can see that the final state interaction </a:t>
            </a:r>
          </a:p>
          <a:p>
            <a:r>
              <a:rPr lang="en-US" altLang="ja-JP" sz="2400" dirty="0" smtClean="0"/>
              <a:t>do not change the decay width. </a:t>
            </a:r>
            <a:endParaRPr kumimoji="1" lang="ja-JP" alt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1457"/>
            <a:ext cx="77057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2699792" y="4213969"/>
            <a:ext cx="4608512" cy="10525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flipH="1">
            <a:off x="1691680" y="5157192"/>
            <a:ext cx="1008112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11560" y="5589240"/>
                <a:ext cx="5135830" cy="479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𝑖</m:t>
                        </m:r>
                        <m:r>
                          <a:rPr kumimoji="1" lang="ja-JP" altLang="en-US" sz="2400" b="0" i="1" smtClean="0">
                            <a:latin typeface="Cambria Math"/>
                          </a:rPr>
                          <m:t>𝛿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/>
                      </a:rPr>
                      <m:t> ( </m:t>
                    </m:r>
                    <m:r>
                      <a:rPr kumimoji="1" lang="ja-JP" altLang="en-US" sz="2400" b="0" i="1" smtClean="0">
                        <a:latin typeface="Cambria Math"/>
                      </a:rPr>
                      <m:t>𝛿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 :</m:t>
                    </m:r>
                  </m:oMath>
                </a14:m>
                <a:r>
                  <a:rPr kumimoji="1" lang="en-US" altLang="ja-JP" sz="2400" b="0" i="0" dirty="0" smtClean="0">
                    <a:latin typeface="+mj-lt"/>
                  </a:rPr>
                  <a:t>phase shift of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  <m:r>
                      <a:rPr kumimoji="1" lang="ja-JP" altLang="en-US" sz="2400" b="0" i="1" smtClean="0">
                        <a:latin typeface="Cambria Math"/>
                      </a:rPr>
                      <m:t>𝜋𝜋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2400" b="0" i="0" dirty="0" smtClean="0">
                    <a:latin typeface="+mj-lt"/>
                  </a:rPr>
                  <a:t>scattering )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0" y="5589240"/>
                <a:ext cx="5135830" cy="479298"/>
              </a:xfrm>
              <a:prstGeom prst="rect">
                <a:avLst/>
              </a:prstGeom>
              <a:blipFill rotWithShape="1">
                <a:blip r:embed="rId3"/>
                <a:stretch>
                  <a:fillRect t="-5128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84" y="6135863"/>
            <a:ext cx="4431774" cy="70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ja-JP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u="sng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altLang="ja-JP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pp</a:t>
            </a:r>
            <a:r>
              <a:rPr lang="en-US" altLang="ja-JP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width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90781"/>
            <a:ext cx="794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Note :  There is 4-way ambiguity of signs of </a:t>
            </a:r>
            <a:r>
              <a:rPr kumimoji="1" lang="en-US" altLang="ja-JP" sz="2400" i="1" dirty="0" err="1" smtClean="0"/>
              <a:t>g</a:t>
            </a:r>
            <a:r>
              <a:rPr kumimoji="1" lang="en-US" altLang="ja-JP" sz="2400" i="1" baseline="-25000" dirty="0" err="1" smtClean="0">
                <a:latin typeface="Symbol" pitchFamily="18" charset="2"/>
              </a:rPr>
              <a:t>spp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g</a:t>
            </a:r>
            <a:r>
              <a:rPr kumimoji="1" lang="en-US" altLang="ja-JP" sz="2400" i="1" baseline="-25000" dirty="0" err="1" smtClean="0">
                <a:latin typeface="Symbol" pitchFamily="18" charset="2"/>
              </a:rPr>
              <a:t>p</a:t>
            </a:r>
            <a:r>
              <a:rPr kumimoji="1" lang="en-US" altLang="ja-JP" sz="2400" dirty="0" smtClean="0"/>
              <a:t> .</a:t>
            </a:r>
            <a:endParaRPr kumimoji="1" lang="ja-JP" alt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2728"/>
            <a:ext cx="4796173" cy="287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1769189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2400" i="1" dirty="0" err="1">
                <a:solidFill>
                  <a:srgbClr val="000000"/>
                </a:solidFill>
              </a:rPr>
              <a:t>g</a:t>
            </a:r>
            <a:r>
              <a:rPr lang="en-US" altLang="ja-JP" sz="2400" i="1" baseline="-25000" dirty="0" err="1">
                <a:solidFill>
                  <a:srgbClr val="000000"/>
                </a:solidFill>
                <a:latin typeface="Symbol" pitchFamily="18" charset="2"/>
              </a:rPr>
              <a:t>spp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&gt; 0 </a:t>
            </a:r>
          </a:p>
          <a:p>
            <a:pPr lvl="0"/>
            <a:r>
              <a:rPr lang="en-US" altLang="ja-JP" sz="2400" i="1" dirty="0" err="1" smtClean="0">
                <a:solidFill>
                  <a:srgbClr val="000000"/>
                </a:solidFill>
              </a:rPr>
              <a:t>g</a:t>
            </a:r>
            <a:r>
              <a:rPr lang="en-US" altLang="ja-JP" sz="2400" i="1" baseline="-25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400" dirty="0" smtClean="0">
                <a:solidFill>
                  <a:srgbClr val="000000"/>
                </a:solidFill>
              </a:rPr>
              <a:t> &gt; 0 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0155" y="355162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 = 0</a:t>
            </a:r>
            <a:endParaRPr kumimoji="1" lang="ja-JP" altLang="en-US" sz="24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2102187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h = 1</a:t>
            </a:r>
            <a:endParaRPr kumimoji="1" lang="ja-JP" altLang="en-US" sz="2400" b="1" i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746654" cy="8333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411760" y="4572516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We expect that </a:t>
                </a:r>
                <a:r>
                  <a:rPr kumimoji="1" lang="en-US" altLang="ja-JP" sz="2400" dirty="0" smtClean="0">
                    <a:latin typeface="Symbol" pitchFamily="18" charset="2"/>
                  </a:rPr>
                  <a:t>p</a:t>
                </a:r>
                <a:r>
                  <a:rPr kumimoji="1" lang="en-US" altLang="ja-JP" sz="2400" dirty="0" smtClean="0"/>
                  <a:t> is dominantly 2-quark state, </a:t>
                </a:r>
              </a:p>
              <a:p>
                <a:r>
                  <a:rPr kumimoji="1" lang="en-US" altLang="ja-JP" sz="2400" dirty="0" smtClean="0"/>
                  <a:t>so </a:t>
                </a:r>
                <a:r>
                  <a:rPr kumimoji="1" lang="en-US" altLang="ja-JP" sz="2400" dirty="0" err="1" smtClean="0"/>
                  <a:t>cos</a:t>
                </a:r>
                <a:r>
                  <a:rPr kumimoji="1" lang="en-US" altLang="ja-JP" sz="2400" dirty="0" err="1" smtClean="0">
                    <a:latin typeface="Symbol" pitchFamily="18" charset="2"/>
                  </a:rPr>
                  <a:t>q</a:t>
                </a:r>
                <a:r>
                  <a:rPr kumimoji="1" lang="en-US" altLang="ja-JP" sz="2400" baseline="-25000" dirty="0" err="1" smtClean="0">
                    <a:latin typeface="Symbol" pitchFamily="18" charset="2"/>
                  </a:rPr>
                  <a:t>p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altLang="ja-JP" sz="2400" dirty="0" smtClean="0"/>
                  <a:t>1.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72516"/>
                <a:ext cx="640871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522" t="-5882" r="-666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1" y="5433953"/>
            <a:ext cx="5033755" cy="12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en-US" altLang="ja-JP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u="sng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altLang="ja-JP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ja-JP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pp</a:t>
            </a:r>
            <a:r>
              <a:rPr lang="en-US" altLang="ja-JP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width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63685" cy="457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75656" y="1355039"/>
            <a:ext cx="11224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ja-JP" sz="2000" i="1" dirty="0" err="1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>
                <a:solidFill>
                  <a:srgbClr val="000000"/>
                </a:solidFill>
                <a:latin typeface="Symbol" pitchFamily="18" charset="2"/>
              </a:rPr>
              <a:t>spp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&gt; 0 </a:t>
            </a:r>
          </a:p>
          <a:p>
            <a:pPr lvl="0"/>
            <a:r>
              <a:rPr lang="en-US" altLang="ja-JP" sz="2000" i="1" dirty="0" err="1" smtClean="0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</a:rPr>
              <a:t> &gt; 0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1189501"/>
            <a:ext cx="11224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ja-JP" sz="2000" i="1" dirty="0" err="1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>
                <a:solidFill>
                  <a:srgbClr val="000000"/>
                </a:solidFill>
                <a:latin typeface="Symbol" pitchFamily="18" charset="2"/>
              </a:rPr>
              <a:t>spp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&gt; 0 </a:t>
            </a:r>
          </a:p>
          <a:p>
            <a:pPr lvl="0"/>
            <a:r>
              <a:rPr lang="en-US" altLang="ja-JP" sz="2000" i="1" dirty="0" err="1" smtClean="0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</a:rPr>
              <a:t> &lt; 0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3501008"/>
            <a:ext cx="11224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ja-JP" sz="2000" i="1" dirty="0" err="1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>
                <a:solidFill>
                  <a:srgbClr val="000000"/>
                </a:solidFill>
                <a:latin typeface="Symbol" pitchFamily="18" charset="2"/>
              </a:rPr>
              <a:t>spp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&lt; 0 </a:t>
            </a:r>
          </a:p>
          <a:p>
            <a:pPr lvl="0"/>
            <a:r>
              <a:rPr lang="en-US" altLang="ja-JP" sz="2000" i="1" dirty="0" err="1" smtClean="0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</a:rPr>
              <a:t> &gt; 0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3340047"/>
            <a:ext cx="11224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ja-JP" sz="2000" i="1" dirty="0" err="1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>
                <a:solidFill>
                  <a:srgbClr val="000000"/>
                </a:solidFill>
                <a:latin typeface="Symbol" pitchFamily="18" charset="2"/>
              </a:rPr>
              <a:t>spp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&lt; 0 </a:t>
            </a:r>
          </a:p>
          <a:p>
            <a:pPr lvl="0"/>
            <a:r>
              <a:rPr lang="en-US" altLang="ja-JP" sz="2000" i="1" dirty="0" err="1" smtClean="0">
                <a:solidFill>
                  <a:srgbClr val="000000"/>
                </a:solidFill>
              </a:rPr>
              <a:t>g</a:t>
            </a:r>
            <a:r>
              <a:rPr lang="en-US" altLang="ja-JP" sz="2000" i="1" baseline="-25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</a:rPr>
              <a:t> &lt; 0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5599610"/>
            <a:ext cx="7202613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Constituent of sigma meson may be </a:t>
            </a:r>
            <a:r>
              <a:rPr kumimoji="1" lang="en-US" altLang="ja-JP" sz="2400" dirty="0" err="1" smtClean="0"/>
              <a:t>detemined</a:t>
            </a:r>
            <a:r>
              <a:rPr kumimoji="1" lang="en-US" altLang="ja-JP" sz="2400" dirty="0" smtClean="0"/>
              <a:t> by</a:t>
            </a:r>
          </a:p>
          <a:p>
            <a:r>
              <a:rPr lang="en-US" altLang="ja-JP" sz="2400" dirty="0" smtClean="0"/>
              <a:t>future experiment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06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576064"/>
          </a:xfrm>
        </p:spPr>
        <p:txBody>
          <a:bodyPr/>
          <a:lstStyle/>
          <a:p>
            <a:pPr algn="ctr"/>
            <a:r>
              <a:rPr lang="en-US" altLang="ja-JP" sz="2800" cap="none" dirty="0" smtClean="0"/>
              <a:t>4. Chiral </a:t>
            </a:r>
            <a:r>
              <a:rPr lang="en-US" altLang="ja-JP" sz="2800" cap="none" dirty="0"/>
              <a:t>doubling in heavy </a:t>
            </a:r>
            <a:r>
              <a:rPr lang="en-US" altLang="ja-JP" sz="2800" cap="none" dirty="0" smtClean="0"/>
              <a:t>baryons</a:t>
            </a:r>
            <a:endParaRPr kumimoji="1" lang="ja-JP" altLang="en-US" sz="2800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4061896"/>
            <a:ext cx="4910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2200" kern="0" dirty="0" smtClean="0">
                <a:solidFill>
                  <a:sysClr val="windowText" lastClr="000000"/>
                </a:solidFill>
              </a:rPr>
              <a:t>Based on</a:t>
            </a:r>
          </a:p>
          <a:p>
            <a:r>
              <a:rPr kumimoji="0" lang="en-US" altLang="ja-JP" sz="2200" kern="0" dirty="0" smtClean="0">
                <a:solidFill>
                  <a:sysClr val="windowText" lastClr="000000"/>
                </a:solidFill>
              </a:rPr>
              <a:t>  </a:t>
            </a:r>
            <a:r>
              <a:rPr kumimoji="0" lang="ja-JP" altLang="en-US" sz="2200" kern="0" dirty="0" smtClean="0">
                <a:solidFill>
                  <a:sysClr val="windowText" lastClr="000000"/>
                </a:solidFill>
              </a:rPr>
              <a:t>・ </a:t>
            </a:r>
            <a:r>
              <a:rPr kumimoji="0" lang="en-US" altLang="ja-JP" sz="2200" kern="0" dirty="0">
                <a:solidFill>
                  <a:sysClr val="windowText" lastClr="000000"/>
                </a:solidFill>
              </a:rPr>
              <a:t>M.H. and </a:t>
            </a:r>
            <a:r>
              <a:rPr kumimoji="0" lang="en-US" altLang="ja-JP" sz="2200" kern="0" dirty="0" err="1">
                <a:solidFill>
                  <a:sysClr val="windowText" lastClr="000000"/>
                </a:solidFill>
              </a:rPr>
              <a:t>Y.L.Ma</a:t>
            </a:r>
            <a:r>
              <a:rPr kumimoji="0" lang="en-US" altLang="ja-JP" sz="2200" kern="0" dirty="0">
                <a:solidFill>
                  <a:sysClr val="windowText" lastClr="000000"/>
                </a:solidFill>
              </a:rPr>
              <a:t>, work in </a:t>
            </a:r>
            <a:r>
              <a:rPr kumimoji="0" lang="en-US" altLang="ja-JP" sz="2200" kern="0" dirty="0" smtClean="0">
                <a:solidFill>
                  <a:sysClr val="windowText" lastClr="000000"/>
                </a:solidFill>
              </a:rPr>
              <a:t>progress</a:t>
            </a:r>
            <a:endParaRPr kumimoji="0" lang="en-US" altLang="ja-JP" sz="2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3294045" y="2443149"/>
            <a:ext cx="5623002" cy="3631218"/>
            <a:chOff x="3294045" y="2662227"/>
            <a:chExt cx="5623002" cy="3631218"/>
          </a:xfrm>
        </p:grpSpPr>
        <p:pic>
          <p:nvPicPr>
            <p:cNvPr id="290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0558" y="2662227"/>
              <a:ext cx="5586489" cy="363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521338" y="2804077"/>
              <a:ext cx="665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r = 0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594246" y="2808279"/>
              <a:ext cx="665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r = 1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513123" y="3461311"/>
              <a:ext cx="51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dirty="0" smtClean="0">
                  <a:solidFill>
                    <a:srgbClr val="000000"/>
                  </a:solidFill>
                </a:rPr>
                <a:t>l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=0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76610" y="4812292"/>
              <a:ext cx="51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dirty="0" smtClean="0">
                  <a:solidFill>
                    <a:srgbClr val="000000"/>
                  </a:solidFill>
                </a:rPr>
                <a:t>l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=1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367071" y="386715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D(0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-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,1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-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)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294045" y="5145111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D(0</a:t>
              </a:r>
              <a:r>
                <a:rPr lang="en-US" altLang="ja-JP" b="1" baseline="30000" dirty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,1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)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294045" y="5506039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D(1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,2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)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7414" y="179343"/>
            <a:ext cx="503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</a:rPr>
              <a:t>Chiral doubling in heavy baryons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031" y="617499"/>
            <a:ext cx="708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00"/>
                </a:solidFill>
              </a:rPr>
              <a:t>・・・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based on the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boundstate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approach to heavy baryons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6492" y="1055655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</a:rPr>
              <a:t>☆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Boundstate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approach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109" y="1566837"/>
            <a:ext cx="765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</a:rPr>
              <a:t>heavy baryons (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qqQ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type)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</a:rPr>
              <a:t> 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=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heavy meson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(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)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bound to </a:t>
            </a:r>
            <a:r>
              <a:rPr lang="en-US" altLang="ja-JP" sz="2000" b="1" dirty="0" err="1" smtClean="0">
                <a:solidFill>
                  <a:srgbClr val="0000FF"/>
                </a:solidFill>
              </a:rPr>
              <a:t>nculeon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(</a:t>
            </a:r>
            <a:r>
              <a:rPr lang="en-US" altLang="ja-JP" sz="2000" b="1" dirty="0" err="1" smtClean="0">
                <a:solidFill>
                  <a:srgbClr val="0000FF"/>
                </a:solidFill>
              </a:rPr>
              <a:t>qqq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as a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soliton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979" y="24796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</a:rPr>
              <a:t>heavy  meson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09518" y="2844792"/>
            <a:ext cx="2639332" cy="2902443"/>
            <a:chOff x="811161" y="2808279"/>
            <a:chExt cx="2639332" cy="2902443"/>
          </a:xfrm>
        </p:grpSpPr>
        <p:pic>
          <p:nvPicPr>
            <p:cNvPr id="2908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161" y="2808279"/>
              <a:ext cx="2639332" cy="290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グループ化 9"/>
            <p:cNvGrpSpPr/>
            <p:nvPr/>
          </p:nvGrpSpPr>
          <p:grpSpPr>
            <a:xfrm>
              <a:off x="1906551" y="3429000"/>
              <a:ext cx="365130" cy="401643"/>
              <a:chOff x="5594364" y="3100383"/>
              <a:chExt cx="365130" cy="401643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5594364" y="3136896"/>
                <a:ext cx="3651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dirty="0" smtClean="0">
                    <a:solidFill>
                      <a:srgbClr val="000000"/>
                    </a:solidFill>
                  </a:rPr>
                  <a:t>Q</a:t>
                </a:r>
                <a:endParaRPr lang="ja-JP" alt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 bwMode="auto">
              <a:xfrm>
                <a:off x="5594364" y="3100383"/>
                <a:ext cx="365130" cy="401643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2673324" y="3027357"/>
              <a:ext cx="365130" cy="401643"/>
              <a:chOff x="7127910" y="3355974"/>
              <a:chExt cx="365130" cy="401643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7127910" y="3355974"/>
                <a:ext cx="365130" cy="401643"/>
                <a:chOff x="5594364" y="3100383"/>
                <a:chExt cx="365130" cy="401643"/>
              </a:xfrm>
            </p:grpSpPr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594364" y="3136896"/>
                  <a:ext cx="365130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600" b="1" dirty="0">
                      <a:solidFill>
                        <a:srgbClr val="000000"/>
                      </a:solidFill>
                    </a:rPr>
                    <a:t>q</a:t>
                  </a:r>
                  <a:endParaRPr lang="ja-JP" altLang="en-US" sz="16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円/楕円 12"/>
                <p:cNvSpPr/>
                <p:nvPr/>
              </p:nvSpPr>
              <p:spPr bwMode="auto">
                <a:xfrm>
                  <a:off x="5594364" y="3100383"/>
                  <a:ext cx="365130" cy="401643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" name="直線コネクタ 14"/>
              <p:cNvCxnSpPr/>
              <p:nvPr/>
            </p:nvCxnSpPr>
            <p:spPr bwMode="auto">
              <a:xfrm>
                <a:off x="7200936" y="3465513"/>
                <a:ext cx="18256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8" name="直線矢印コネクタ 17"/>
          <p:cNvCxnSpPr/>
          <p:nvPr/>
        </p:nvCxnSpPr>
        <p:spPr bwMode="auto">
          <a:xfrm>
            <a:off x="1322343" y="2844792"/>
            <a:ext cx="328617" cy="2555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373005" y="6021423"/>
            <a:ext cx="854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2200" b="1" dirty="0" smtClean="0">
                <a:solidFill>
                  <a:srgbClr val="000000"/>
                </a:solidFill>
              </a:rPr>
              <a:t>kinematical structure is same as the constituent quark model</a:t>
            </a:r>
            <a:endParaRPr lang="ja-JP" altLang="en-US" sz="2200" b="1" dirty="0">
              <a:solidFill>
                <a:srgbClr val="0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25978" y="6488668"/>
            <a:ext cx="707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</a:rPr>
              <a:t>M.H., </a:t>
            </a:r>
            <a:r>
              <a:rPr lang="en-US" altLang="ja-JP" b="1" dirty="0" err="1" smtClean="0">
                <a:solidFill>
                  <a:srgbClr val="000000"/>
                </a:solidFill>
              </a:rPr>
              <a:t>F.Sannino</a:t>
            </a:r>
            <a:r>
              <a:rPr lang="en-US" altLang="ja-JP" b="1" dirty="0" smtClean="0">
                <a:solidFill>
                  <a:srgbClr val="000000"/>
                </a:solidFill>
              </a:rPr>
              <a:t>, </a:t>
            </a:r>
            <a:r>
              <a:rPr lang="en-US" altLang="ja-JP" b="1" dirty="0" err="1" smtClean="0">
                <a:solidFill>
                  <a:srgbClr val="000000"/>
                </a:solidFill>
              </a:rPr>
              <a:t>J.Schechter</a:t>
            </a:r>
            <a:r>
              <a:rPr lang="en-US" altLang="ja-JP" b="1" dirty="0">
                <a:solidFill>
                  <a:srgbClr val="000000"/>
                </a:solidFill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</a:rPr>
              <a:t>and </a:t>
            </a:r>
            <a:r>
              <a:rPr lang="en-US" altLang="ja-JP" b="1" dirty="0" err="1" smtClean="0">
                <a:solidFill>
                  <a:srgbClr val="000000"/>
                </a:solidFill>
              </a:rPr>
              <a:t>H.Weigel</a:t>
            </a:r>
            <a:r>
              <a:rPr lang="en-US" altLang="ja-JP" b="1" dirty="0" smtClean="0">
                <a:solidFill>
                  <a:srgbClr val="000000"/>
                </a:solidFill>
              </a:rPr>
              <a:t>, PRD56, 4098 (1997)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884" y="259829"/>
            <a:ext cx="8229600" cy="778098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as </a:t>
            </a:r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Skyrme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soliton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966" y="1037927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Skyrme</a:t>
            </a:r>
            <a:r>
              <a:rPr kumimoji="1" lang="en-US" altLang="ja-JP" sz="2400" dirty="0" smtClean="0"/>
              <a:t> model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91" y="1499592"/>
            <a:ext cx="8046720" cy="7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247" y="340867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solidFill>
                  <a:srgbClr val="000000"/>
                </a:solidFill>
              </a:rPr>
              <a:t>☆ </a:t>
            </a:r>
            <a:r>
              <a:rPr lang="en-US" altLang="ja-JP" dirty="0" err="1" smtClean="0">
                <a:solidFill>
                  <a:srgbClr val="000000"/>
                </a:solidFill>
              </a:rPr>
              <a:t>EoM</a:t>
            </a:r>
            <a:r>
              <a:rPr lang="en-US" altLang="ja-JP" dirty="0" smtClean="0">
                <a:solidFill>
                  <a:srgbClr val="000000"/>
                </a:solidFill>
              </a:rPr>
              <a:t> for F(r)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0" y="3749766"/>
            <a:ext cx="8964488" cy="9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95" y="5063486"/>
            <a:ext cx="5268825" cy="5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41282" y="4064984"/>
            <a:ext cx="3914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－</a:t>
            </a:r>
            <a:endParaRPr kumimoji="1" lang="ja-JP" altLang="en-US" sz="1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006" y="2204864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hedgehog </a:t>
            </a:r>
            <a:r>
              <a:rPr kumimoji="0" lang="en-US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ansatz</a:t>
            </a:r>
            <a:endParaRPr kumimoji="1" lang="ja-JP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9" y="2846230"/>
            <a:ext cx="6300700" cy="53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12" y="2204864"/>
            <a:ext cx="1410219" cy="133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93010" y="4727471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☆ </a:t>
            </a:r>
            <a:r>
              <a:rPr kumimoji="1" lang="en-US" altLang="ja-JP" dirty="0" smtClean="0"/>
              <a:t>Solution with Baryon number = 1</a:t>
            </a:r>
            <a:endParaRPr kumimoji="1" lang="ja-JP" alt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08" y="4586356"/>
            <a:ext cx="1956311" cy="15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6" y="6076457"/>
            <a:ext cx="7751536" cy="7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69051" y="57367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☆ </a:t>
            </a:r>
            <a:r>
              <a:rPr kumimoji="1" lang="en-US" altLang="ja-JP" dirty="0" err="1" smtClean="0"/>
              <a:t>Soliton</a:t>
            </a:r>
            <a:r>
              <a:rPr kumimoji="1" lang="en-US" altLang="ja-JP" dirty="0" smtClean="0"/>
              <a:t> mass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2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032" y="260648"/>
            <a:ext cx="8229600" cy="778098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meson </a:t>
            </a:r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Lagrangian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124744"/>
            <a:ext cx="643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☆ </a:t>
            </a:r>
            <a:r>
              <a:rPr lang="en-US" altLang="ja-JP" sz="2000" dirty="0" smtClean="0"/>
              <a:t>Integrating out scalar mesons and keeping pion only</a:t>
            </a:r>
            <a:endParaRPr kumimoji="1" lang="ja-JP" altLang="en-US" sz="20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1231"/>
            <a:ext cx="7221007" cy="21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3703380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 ・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Redefine the fields as</a:t>
            </a:r>
            <a:endParaRPr kumimoji="1" lang="ja-JP" altLang="en-US" sz="20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40" y="1157787"/>
            <a:ext cx="1680539" cy="42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09" y="3645024"/>
            <a:ext cx="3634983" cy="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48" y="3661403"/>
            <a:ext cx="1480575" cy="5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61" y="4182626"/>
            <a:ext cx="4392487" cy="5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70" y="5511979"/>
            <a:ext cx="3519285" cy="13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7" y="5233876"/>
            <a:ext cx="3339480" cy="10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14636" y="4807343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 </a:t>
            </a:r>
            <a:r>
              <a:rPr lang="en-US" altLang="ja-JP" sz="2000" dirty="0" err="1" smtClean="0"/>
              <a:t>Ansaz</a:t>
            </a:r>
            <a:r>
              <a:rPr lang="en-US" altLang="ja-JP" sz="2000" dirty="0" smtClean="0"/>
              <a:t> for classical solution</a:t>
            </a:r>
            <a:endParaRPr kumimoji="1" lang="ja-JP" altLang="en-US" sz="2000" dirty="0"/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8" y="6246435"/>
            <a:ext cx="3293541" cy="56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ja-JP" dirty="0" smtClean="0"/>
              <a:t>“</a:t>
            </a:r>
            <a:r>
              <a:rPr lang="en-US" altLang="ja-JP" dirty="0"/>
              <a:t>chiral doubling</a:t>
            </a:r>
            <a:r>
              <a:rPr lang="en-US" altLang="ja-JP" dirty="0" smtClean="0"/>
              <a:t>”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421" y="1994671"/>
            <a:ext cx="314166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88671" y="2121671"/>
            <a:ext cx="220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excited states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44233" y="2894784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ground states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87908" y="2031184"/>
            <a:ext cx="5580063" cy="1806575"/>
            <a:chOff x="136" y="1298"/>
            <a:chExt cx="3515" cy="1138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519" y="1298"/>
              <a:ext cx="2109" cy="409"/>
            </a:xfrm>
            <a:prstGeom prst="rect">
              <a:avLst/>
            </a:prstGeom>
            <a:noFill/>
            <a:ln w="57150">
              <a:solidFill>
                <a:srgbClr val="00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519" y="1842"/>
              <a:ext cx="2132" cy="386"/>
            </a:xfrm>
            <a:prstGeom prst="rect">
              <a:avLst/>
            </a:prstGeom>
            <a:noFill/>
            <a:ln w="57150">
              <a:solidFill>
                <a:srgbClr val="00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0" name="AutoShape 11"/>
            <p:cNvSpPr>
              <a:spLocks/>
            </p:cNvSpPr>
            <p:nvPr/>
          </p:nvSpPr>
          <p:spPr bwMode="auto">
            <a:xfrm>
              <a:off x="1179" y="1502"/>
              <a:ext cx="318" cy="545"/>
            </a:xfrm>
            <a:prstGeom prst="leftBrace">
              <a:avLst>
                <a:gd name="adj1" fmla="val 14282"/>
                <a:gd name="adj2" fmla="val 50000"/>
              </a:avLst>
            </a:prstGeom>
            <a:noFill/>
            <a:ln w="57150">
              <a:solidFill>
                <a:srgbClr val="00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36" y="1525"/>
              <a:ext cx="121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 dirty="0">
                  <a:solidFill>
                    <a:srgbClr val="009600"/>
                  </a:solidFill>
                </a:rPr>
                <a:t>heavy quark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 dirty="0" smtClean="0">
                  <a:solidFill>
                    <a:srgbClr val="009600"/>
                  </a:solidFill>
                </a:rPr>
                <a:t>symmetry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 dirty="0" smtClean="0">
                  <a:solidFill>
                    <a:srgbClr val="009600"/>
                  </a:solidFill>
                </a:rPr>
                <a:t>(heavy quark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 dirty="0">
                  <a:solidFill>
                    <a:srgbClr val="009600"/>
                  </a:solidFill>
                </a:rPr>
                <a:t> </a:t>
              </a:r>
              <a:r>
                <a:rPr lang="en-US" altLang="ja-JP" sz="2200" b="1" dirty="0" smtClean="0">
                  <a:solidFill>
                    <a:srgbClr val="009600"/>
                  </a:solidFill>
                </a:rPr>
                <a:t> partner )</a:t>
              </a:r>
              <a:endParaRPr lang="en-US" altLang="ja-JP" sz="2200" b="1" dirty="0">
                <a:solidFill>
                  <a:srgbClr val="009600"/>
                </a:solidFill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556446" y="1815284"/>
            <a:ext cx="5127622" cy="2909888"/>
            <a:chOff x="1565" y="1162"/>
            <a:chExt cx="3230" cy="1833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565" y="1162"/>
              <a:ext cx="725" cy="1202"/>
            </a:xfrm>
            <a:prstGeom prst="rect">
              <a:avLst/>
            </a:prstGeom>
            <a:noFill/>
            <a:ln w="57150">
              <a:solidFill>
                <a:srgbClr val="F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721" y="1162"/>
              <a:ext cx="725" cy="1202"/>
            </a:xfrm>
            <a:prstGeom prst="rect">
              <a:avLst/>
            </a:prstGeom>
            <a:noFill/>
            <a:ln w="57150">
              <a:solidFill>
                <a:srgbClr val="F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5" name="AutoShape 16"/>
            <p:cNvSpPr>
              <a:spLocks/>
            </p:cNvSpPr>
            <p:nvPr/>
          </p:nvSpPr>
          <p:spPr bwMode="auto">
            <a:xfrm rot="16200000" flipV="1">
              <a:off x="2346" y="1900"/>
              <a:ext cx="341" cy="1315"/>
            </a:xfrm>
            <a:prstGeom prst="leftBrace">
              <a:avLst>
                <a:gd name="adj1" fmla="val 32136"/>
                <a:gd name="adj2" fmla="val 50000"/>
              </a:avLst>
            </a:prstGeom>
            <a:noFill/>
            <a:ln w="57150">
              <a:solidFill>
                <a:srgbClr val="F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769" y="2704"/>
              <a:ext cx="30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dirty="0">
                  <a:solidFill>
                    <a:srgbClr val="FC0000"/>
                  </a:solidFill>
                </a:rPr>
                <a:t>chiral </a:t>
              </a:r>
              <a:r>
                <a:rPr lang="en-US" altLang="ja-JP" sz="2400" b="1" dirty="0" smtClean="0">
                  <a:solidFill>
                    <a:srgbClr val="FC0000"/>
                  </a:solidFill>
                </a:rPr>
                <a:t>symmetry (chiral partner)</a:t>
              </a:r>
              <a:endParaRPr lang="en-US" altLang="ja-JP" sz="2400" b="1" dirty="0">
                <a:solidFill>
                  <a:srgbClr val="FC0000"/>
                </a:solidFill>
              </a:endParaRP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667269" y="4301222"/>
            <a:ext cx="6810416" cy="920807"/>
            <a:chOff x="544" y="2205"/>
            <a:chExt cx="4761" cy="665"/>
          </a:xfrm>
        </p:grpSpPr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1247" y="2205"/>
              <a:ext cx="159" cy="295"/>
            </a:xfrm>
            <a:prstGeom prst="downArrow">
              <a:avLst>
                <a:gd name="adj1" fmla="val 50000"/>
                <a:gd name="adj2" fmla="val 463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2500"/>
              <a:ext cx="4761" cy="3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9" y="5238303"/>
            <a:ext cx="4009244" cy="4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正方形/長方形 20"/>
          <p:cNvSpPr/>
          <p:nvPr/>
        </p:nvSpPr>
        <p:spPr>
          <a:xfrm>
            <a:off x="1024250" y="5662989"/>
            <a:ext cx="38763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dirty="0" smtClean="0">
                <a:solidFill>
                  <a:srgbClr val="000000"/>
                </a:solidFill>
              </a:rPr>
              <a:t>M</a:t>
            </a:r>
            <a:r>
              <a:rPr lang="en-US" altLang="ja-JP" sz="2200" b="1" baseline="-25000" dirty="0" smtClean="0">
                <a:solidFill>
                  <a:srgbClr val="000000"/>
                </a:solidFill>
              </a:rPr>
              <a:t>D(0+,1+)</a:t>
            </a:r>
            <a:r>
              <a:rPr lang="en-US" altLang="ja-JP" sz="2200" b="1" dirty="0" smtClean="0">
                <a:solidFill>
                  <a:srgbClr val="000000"/>
                </a:solidFill>
              </a:rPr>
              <a:t> – M</a:t>
            </a:r>
            <a:r>
              <a:rPr lang="en-US" altLang="ja-JP" sz="2200" b="1" baseline="-25000" dirty="0" smtClean="0">
                <a:solidFill>
                  <a:srgbClr val="000000"/>
                </a:solidFill>
              </a:rPr>
              <a:t>D(0-,1-)</a:t>
            </a:r>
            <a:r>
              <a:rPr lang="en-US" altLang="ja-JP" sz="2200" b="1" dirty="0" smtClean="0">
                <a:solidFill>
                  <a:srgbClr val="000000"/>
                </a:solidFill>
              </a:rPr>
              <a:t> ~ 0.43 </a:t>
            </a:r>
            <a:r>
              <a:rPr lang="en-US" altLang="ja-JP" sz="2200" b="1" dirty="0" err="1" smtClean="0">
                <a:solidFill>
                  <a:srgbClr val="000000"/>
                </a:solidFill>
              </a:rPr>
              <a:t>GeV</a:t>
            </a:r>
            <a:endParaRPr lang="ja-JP" altLang="en-US" sz="2200" b="1" dirty="0">
              <a:solidFill>
                <a:srgbClr val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6972" y="6279703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err="1" smtClean="0">
                <a:solidFill>
                  <a:srgbClr val="00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doubling seems to work.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350440" y="1124744"/>
            <a:ext cx="565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>
                <a:solidFill>
                  <a:srgbClr val="000000"/>
                </a:solidFill>
              </a:rPr>
              <a:t>M.A.Nowak</a:t>
            </a:r>
            <a:r>
              <a:rPr lang="en-US" altLang="ja-JP" dirty="0">
                <a:solidFill>
                  <a:srgbClr val="000000"/>
                </a:solidFill>
              </a:rPr>
              <a:t>, </a:t>
            </a:r>
            <a:r>
              <a:rPr lang="en-US" altLang="ja-JP" dirty="0" err="1">
                <a:solidFill>
                  <a:srgbClr val="000000"/>
                </a:solidFill>
              </a:rPr>
              <a:t>M.Rho</a:t>
            </a:r>
            <a:r>
              <a:rPr lang="en-US" altLang="ja-JP" dirty="0">
                <a:solidFill>
                  <a:srgbClr val="000000"/>
                </a:solidFill>
              </a:rPr>
              <a:t> and </a:t>
            </a:r>
            <a:r>
              <a:rPr lang="en-US" altLang="ja-JP" dirty="0" err="1">
                <a:solidFill>
                  <a:srgbClr val="000000"/>
                </a:solidFill>
              </a:rPr>
              <a:t>I.Zahed</a:t>
            </a:r>
            <a:r>
              <a:rPr lang="en-US" altLang="ja-JP" dirty="0">
                <a:solidFill>
                  <a:srgbClr val="000000"/>
                </a:solidFill>
              </a:rPr>
              <a:t>, PRD</a:t>
            </a:r>
            <a:r>
              <a:rPr lang="en-US" altLang="ja-JP" b="1" dirty="0">
                <a:solidFill>
                  <a:srgbClr val="000000"/>
                </a:solidFill>
              </a:rPr>
              <a:t>48</a:t>
            </a:r>
            <a:r>
              <a:rPr lang="en-US" altLang="ja-JP" dirty="0">
                <a:solidFill>
                  <a:srgbClr val="000000"/>
                </a:solidFill>
              </a:rPr>
              <a:t>, 4370 (1993)</a:t>
            </a:r>
          </a:p>
        </p:txBody>
      </p:sp>
    </p:spTree>
    <p:extLst>
      <p:ext uri="{BB962C8B-B14F-4D97-AF65-F5344CB8AC3E}">
        <p14:creationId xmlns:p14="http://schemas.microsoft.com/office/powerpoint/2010/main" val="13985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kumimoji="1" lang="en-US" altLang="ja-JP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number &amp; Binding energy</a:t>
            </a:r>
            <a:endParaRPr kumimoji="1" lang="ja-JP" alt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6130"/>
            <a:ext cx="3384376" cy="74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88936" y="908720"/>
            <a:ext cx="52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/>
              <a:t>Spin of </a:t>
            </a:r>
            <a:r>
              <a:rPr lang="en-US" altLang="ja-JP" sz="2400" dirty="0"/>
              <a:t>h</a:t>
            </a:r>
            <a:r>
              <a:rPr lang="en-US" altLang="ja-JP" sz="2400" dirty="0" smtClean="0"/>
              <a:t>eavy baryon (bound state)</a:t>
            </a:r>
            <a:endParaRPr kumimoji="1" lang="ja-JP" alt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16" y="2290369"/>
            <a:ext cx="2686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20" y="2717048"/>
            <a:ext cx="6984776" cy="35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37025"/>
            <a:ext cx="3123024" cy="6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17016" y="3115871"/>
            <a:ext cx="786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Binding energy for H ~ (D, D*) with </a:t>
            </a:r>
            <a:r>
              <a:rPr lang="en-US" altLang="ja-JP" sz="2400" i="1" dirty="0" smtClean="0"/>
              <a:t>r</a:t>
            </a:r>
            <a:r>
              <a:rPr lang="en-US" altLang="ja-JP" sz="2400" dirty="0" smtClean="0"/>
              <a:t> = 0 (ground state)</a:t>
            </a:r>
            <a:endParaRPr kumimoji="1" lang="ja-JP" altLang="en-US" sz="2400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03" y="4558934"/>
            <a:ext cx="2355158" cy="4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205013" y="4600134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from Adkins-</a:t>
            </a:r>
            <a:r>
              <a:rPr lang="en-US" altLang="ja-JP" dirty="0" err="1" smtClean="0"/>
              <a:t>Nappi</a:t>
            </a:r>
            <a:r>
              <a:rPr lang="en-US" altLang="ja-JP" dirty="0" smtClean="0"/>
              <a:t>-Witten</a:t>
            </a:r>
            <a:endParaRPr kumimoji="1" lang="ja-JP" altLang="en-US" dirty="0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2" y="3528674"/>
            <a:ext cx="7295356" cy="10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71637" y="5120639"/>
            <a:ext cx="6234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 </a:t>
            </a:r>
            <a:r>
              <a:rPr kumimoji="1" lang="en-US" altLang="ja-JP" sz="2400" b="1" dirty="0" smtClean="0"/>
              <a:t>Assume </a:t>
            </a:r>
            <a:r>
              <a:rPr kumimoji="1" lang="en-US" altLang="ja-JP" sz="2400" b="1" i="1" dirty="0" err="1" smtClean="0"/>
              <a:t>g</a:t>
            </a:r>
            <a:r>
              <a:rPr kumimoji="1" lang="en-US" altLang="ja-JP" sz="2400" b="1" i="1" baseline="-25000" dirty="0" err="1" smtClean="0"/>
              <a:t>A</a:t>
            </a:r>
            <a:r>
              <a:rPr kumimoji="1" lang="en-US" altLang="ja-JP" sz="2400" b="1" dirty="0" smtClean="0"/>
              <a:t> &gt; 0 for a bound state in </a:t>
            </a:r>
            <a:r>
              <a:rPr kumimoji="1" lang="en-US" altLang="ja-JP" sz="2400" b="1" i="1" dirty="0" smtClean="0"/>
              <a:t>K</a:t>
            </a:r>
            <a:r>
              <a:rPr kumimoji="1" lang="en-US" altLang="ja-JP" sz="2400" b="1" dirty="0" smtClean="0"/>
              <a:t>=0 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</a:t>
            </a:r>
            <a:r>
              <a:rPr lang="ja-JP" altLang="en-US" sz="2400" b="1" dirty="0" smtClean="0"/>
              <a:t>⇒ </a:t>
            </a:r>
            <a:r>
              <a:rPr lang="en-US" altLang="ja-JP" sz="2400" b="1" dirty="0" err="1" smtClean="0">
                <a:latin typeface="Symbol" pitchFamily="18" charset="2"/>
              </a:rPr>
              <a:t>L</a:t>
            </a:r>
            <a:r>
              <a:rPr lang="en-US" altLang="ja-JP" sz="2400" b="1" baseline="-25000" dirty="0" err="1" smtClean="0"/>
              <a:t>c</a:t>
            </a:r>
            <a:r>
              <a:rPr lang="en-US" altLang="ja-JP" sz="2400" b="1" dirty="0" smtClean="0"/>
              <a:t>(1/2</a:t>
            </a:r>
            <a:r>
              <a:rPr lang="en-US" altLang="ja-JP" sz="2400" b="1" baseline="30000" dirty="0" smtClean="0"/>
              <a:t>+</a:t>
            </a:r>
            <a:r>
              <a:rPr lang="en-US" altLang="ja-JP" sz="2400" b="1" dirty="0" smtClean="0"/>
              <a:t>) is the ground state </a:t>
            </a:r>
            <a:r>
              <a:rPr kumimoji="1" lang="en-US" altLang="ja-JP" sz="2400" b="1" dirty="0" smtClean="0"/>
              <a:t>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37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</a:t>
            </a:r>
            <a:r>
              <a:rPr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en-US" altLang="ja-JP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(1/2</a:t>
            </a:r>
            <a:r>
              <a:rPr lang="en-US" altLang="ja-JP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031" y="1283535"/>
            <a:ext cx="7074373" cy="523220"/>
          </a:xfrm>
          <a:prstGeom prst="rect">
            <a:avLst/>
          </a:prstGeom>
          <a:noFill/>
          <a:ln w="38100">
            <a:solidFill>
              <a:srgbClr val="0096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</a:rPr>
              <a:t>M(</a:t>
            </a:r>
            <a:r>
              <a:rPr lang="en-US" altLang="ja-JP" sz="2800" b="1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(1/2+)) = M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N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+ M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D(0-,1-)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– 1.06 </a:t>
            </a:r>
            <a:r>
              <a:rPr lang="en-US" altLang="ja-JP" sz="2800" b="1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(</a:t>
            </a:r>
            <a:r>
              <a:rPr lang="en-US" altLang="ja-JP" sz="28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)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56387" y="2188804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M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D(0-,1-)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= ( M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D(0-)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+ 3 M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D(1-)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)/4 ~ 1.97 (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92900" y="3183359"/>
            <a:ext cx="6175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400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= 0.56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</a:rPr>
              <a:t>from D(1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-</a:t>
            </a:r>
            <a:r>
              <a:rPr lang="en-US" altLang="ja-JP" sz="2400" b="1" dirty="0">
                <a:solidFill>
                  <a:srgbClr val="000000"/>
                </a:solidFill>
              </a:rPr>
              <a:t>) </a:t>
            </a:r>
            <a:r>
              <a:rPr lang="ja-JP" altLang="en-US" sz="2400" b="1" dirty="0">
                <a:solidFill>
                  <a:srgbClr val="000000"/>
                </a:solidFill>
              </a:rPr>
              <a:t>→ </a:t>
            </a:r>
            <a:r>
              <a:rPr lang="en-US" altLang="ja-JP" sz="2400" b="1" dirty="0">
                <a:solidFill>
                  <a:srgbClr val="000000"/>
                </a:solidFill>
              </a:rPr>
              <a:t>D(0</a:t>
            </a:r>
            <a:r>
              <a:rPr lang="en-US" altLang="ja-JP" sz="2400" b="1" baseline="30000" dirty="0">
                <a:solidFill>
                  <a:srgbClr val="000000"/>
                </a:solidFill>
              </a:rPr>
              <a:t>-</a:t>
            </a:r>
            <a:r>
              <a:rPr lang="en-US" altLang="ja-JP" sz="2400" b="1" dirty="0">
                <a:solidFill>
                  <a:srgbClr val="000000"/>
                </a:solidFill>
              </a:rPr>
              <a:t>) + </a:t>
            </a:r>
            <a:r>
              <a:rPr lang="en-US" altLang="ja-JP" sz="2400" b="1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ja-JP" sz="2400" b="1" dirty="0">
                <a:solidFill>
                  <a:srgbClr val="000000"/>
                </a:solidFill>
              </a:rPr>
              <a:t> decay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6031" y="3999964"/>
            <a:ext cx="4782078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srgbClr val="000000"/>
                </a:solidFill>
              </a:rPr>
              <a:t>M(</a:t>
            </a:r>
            <a:r>
              <a:rPr lang="en-US" altLang="ja-JP" sz="3200" b="1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3200" b="1" dirty="0">
                <a:solidFill>
                  <a:srgbClr val="000000"/>
                </a:solidFill>
              </a:rPr>
              <a:t>(1/2</a:t>
            </a:r>
            <a:r>
              <a:rPr lang="en-US" altLang="ja-JP" sz="32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)) = 2.32 (</a:t>
            </a:r>
            <a:r>
              <a:rPr lang="en-US" altLang="ja-JP" sz="32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)  </a:t>
            </a:r>
            <a:endParaRPr lang="ja-JP" alt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7651" y="2689097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</a:rPr>
              <a:t>M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= 0.94 (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611560" y="1806755"/>
            <a:ext cx="648072" cy="219320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2675" y="4869159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M(</a:t>
            </a:r>
            <a:r>
              <a:rPr lang="en-US" altLang="ja-JP" sz="2400" b="1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rgbClr val="000000"/>
                </a:solidFill>
              </a:rPr>
              <a:t>(1/2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))</a:t>
            </a:r>
            <a:r>
              <a:rPr lang="en-US" altLang="ja-JP" sz="2400" b="1" baseline="30000" dirty="0" err="1" smtClean="0">
                <a:solidFill>
                  <a:srgbClr val="000000"/>
                </a:solidFill>
              </a:rPr>
              <a:t>exp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</a:rPr>
              <a:t>=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2.286 (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  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407" y="5415607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◎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Bound state approach seems to work 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partner to </a:t>
            </a:r>
            <a:r>
              <a:rPr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en-US" altLang="ja-JP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(1/2</a:t>
            </a:r>
            <a:r>
              <a:rPr lang="en-US" altLang="ja-JP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?</a:t>
            </a:r>
            <a:endParaRPr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50765"/>
            <a:ext cx="4680519" cy="104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1052736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◎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Binding energy for G ~ (D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, D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*) with </a:t>
            </a:r>
            <a:r>
              <a:rPr lang="en-US" altLang="ja-JP" sz="2400" i="1" dirty="0" smtClean="0"/>
              <a:t>r</a:t>
            </a:r>
            <a:r>
              <a:rPr lang="en-US" altLang="ja-JP" sz="2400" dirty="0" smtClean="0"/>
              <a:t> = 0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2960" y="2564904"/>
            <a:ext cx="874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overall sign is opposite </a:t>
            </a:r>
            <a:r>
              <a:rPr lang="ja-JP" altLang="en-US" sz="2400" dirty="0" smtClean="0"/>
              <a:t>⇒ </a:t>
            </a:r>
            <a:r>
              <a:rPr lang="en-US" altLang="ja-JP" sz="2400" b="1" dirty="0" smtClean="0"/>
              <a:t>bound state is realized for </a:t>
            </a:r>
            <a:r>
              <a:rPr lang="en-US" altLang="ja-JP" sz="2400" b="1" i="1" dirty="0" smtClean="0">
                <a:solidFill>
                  <a:srgbClr val="00B050"/>
                </a:solidFill>
              </a:rPr>
              <a:t>K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= 1</a:t>
            </a:r>
            <a:r>
              <a:rPr lang="en-US" altLang="ja-JP" sz="2400" b="1" dirty="0" smtClean="0"/>
              <a:t> 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6411" y="4645176"/>
            <a:ext cx="7064755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</a:rPr>
              <a:t>M(</a:t>
            </a:r>
            <a:r>
              <a:rPr lang="en-US" altLang="ja-JP" sz="2800" b="1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) = M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N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+ M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D(0+,1+)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– 0.35 </a:t>
            </a:r>
            <a:r>
              <a:rPr lang="en-US" altLang="ja-JP" sz="2800" b="1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= 3.1 (</a:t>
            </a:r>
            <a:r>
              <a:rPr lang="en-US" altLang="ja-JP" sz="28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)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3948101"/>
            <a:ext cx="598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</a:rPr>
              <a:t>M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D(0+,1+)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= ( M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D(0+)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+ 3 M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D(1+)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)/4 ~ 2.4(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8145" y="3158490"/>
            <a:ext cx="778770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Chiral partner to </a:t>
            </a:r>
            <a:r>
              <a:rPr lang="en-US" altLang="ja-JP" sz="2800" b="1" dirty="0" err="1">
                <a:latin typeface="Symbol" pitchFamily="18" charset="2"/>
              </a:rPr>
              <a:t>L</a:t>
            </a:r>
            <a:r>
              <a:rPr lang="en-US" altLang="ja-JP" sz="2800" b="1" baseline="-25000" dirty="0" err="1"/>
              <a:t>c</a:t>
            </a:r>
            <a:r>
              <a:rPr lang="en-US" altLang="ja-JP" sz="2800" b="1" dirty="0"/>
              <a:t>(1/2</a:t>
            </a:r>
            <a:r>
              <a:rPr lang="en-US" altLang="ja-JP" sz="2800" b="1" baseline="30000" dirty="0" smtClean="0"/>
              <a:t>+</a:t>
            </a:r>
            <a:r>
              <a:rPr lang="en-US" altLang="ja-JP" sz="2800" b="1" dirty="0" smtClean="0"/>
              <a:t>) = [ </a:t>
            </a:r>
            <a:r>
              <a:rPr lang="en-US" altLang="ja-JP" sz="2800" b="1" dirty="0" err="1" smtClean="0">
                <a:latin typeface="Symbol" pitchFamily="18" charset="2"/>
              </a:rPr>
              <a:t>L</a:t>
            </a:r>
            <a:r>
              <a:rPr lang="en-US" altLang="ja-JP" sz="2800" b="1" baseline="-25000" dirty="0" err="1" smtClean="0"/>
              <a:t>c</a:t>
            </a:r>
            <a:r>
              <a:rPr lang="en-US" altLang="ja-JP" sz="2800" b="1" dirty="0" smtClean="0"/>
              <a:t>(1/2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), </a:t>
            </a:r>
            <a:r>
              <a:rPr lang="en-US" altLang="ja-JP" sz="2800" b="1" dirty="0" err="1" smtClean="0">
                <a:latin typeface="Symbol" pitchFamily="18" charset="2"/>
              </a:rPr>
              <a:t>L</a:t>
            </a:r>
            <a:r>
              <a:rPr lang="en-US" altLang="ja-JP" sz="2800" b="1" baseline="-25000" dirty="0" err="1" smtClean="0"/>
              <a:t>c</a:t>
            </a:r>
            <a:r>
              <a:rPr lang="en-US" altLang="ja-JP" sz="2800" b="1" dirty="0" smtClean="0"/>
              <a:t>(3/2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) ]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5011" y="394810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◎ </a:t>
            </a:r>
            <a:r>
              <a:rPr lang="en-US" altLang="ja-JP" sz="2400" dirty="0" smtClean="0"/>
              <a:t>Mass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208" y="5255173"/>
            <a:ext cx="8050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0000"/>
                </a:solidFill>
                <a:latin typeface="Symbol" pitchFamily="18" charset="2"/>
              </a:rPr>
              <a:t>・</a:t>
            </a:r>
            <a:r>
              <a:rPr lang="en-US" altLang="ja-JP" sz="2200" b="1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200" b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altLang="ja-JP" sz="2200" b="1" dirty="0" smtClean="0">
                <a:solidFill>
                  <a:srgbClr val="000000"/>
                </a:solidFill>
              </a:rPr>
              <a:t>(1/2-;2595) is unlikely the </a:t>
            </a:r>
            <a:r>
              <a:rPr lang="en-US" altLang="ja-JP" sz="2200" b="1" dirty="0" err="1" smtClean="0">
                <a:solidFill>
                  <a:srgbClr val="000000"/>
                </a:solidFill>
              </a:rPr>
              <a:t>chiral</a:t>
            </a:r>
            <a:r>
              <a:rPr lang="en-US" altLang="ja-JP" sz="2200" b="1" dirty="0" smtClean="0">
                <a:solidFill>
                  <a:srgbClr val="000000"/>
                </a:solidFill>
              </a:rPr>
              <a:t> partner to </a:t>
            </a:r>
            <a:r>
              <a:rPr lang="en-US" altLang="ja-JP" sz="2200" b="1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200" b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altLang="ja-JP" sz="2200" b="1" dirty="0" smtClean="0">
                <a:solidFill>
                  <a:srgbClr val="000000"/>
                </a:solidFill>
              </a:rPr>
              <a:t>(1/2+;2286)</a:t>
            </a:r>
            <a:endParaRPr lang="ja-JP" altLang="en-US" sz="2200" b="1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695" y="5766355"/>
            <a:ext cx="7221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  <a:latin typeface="Symbol" pitchFamily="18" charset="2"/>
              </a:rPr>
              <a:t>・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</a:rPr>
              <a:t>{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(1/2-;2595) ,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(3/2-;2625) }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    </a:t>
            </a:r>
            <a:r>
              <a:rPr lang="ja-JP" altLang="en-US" sz="2400" b="1" dirty="0">
                <a:solidFill>
                  <a:srgbClr val="000000"/>
                </a:solidFill>
              </a:rPr>
              <a:t>・・</a:t>
            </a:r>
            <a:r>
              <a:rPr lang="ja-JP" altLang="en-US" sz="2400" b="1" dirty="0" smtClean="0">
                <a:solidFill>
                  <a:srgbClr val="000000"/>
                </a:solidFill>
              </a:rPr>
              <a:t>・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r = 1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boundstate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of D(0-,1-) and nucleon 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meson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24744"/>
            <a:ext cx="6337524" cy="11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62477" y="3486198"/>
            <a:ext cx="877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M(</a:t>
            </a:r>
            <a:r>
              <a:rPr lang="en-US" altLang="ja-JP" sz="2400" b="1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rgbClr val="000000"/>
                </a:solidFill>
              </a:rPr>
              <a:t>(1/2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))</a:t>
            </a:r>
            <a:r>
              <a:rPr lang="en-US" altLang="ja-JP" sz="2400" b="1" baseline="30000" dirty="0" err="1" smtClean="0">
                <a:solidFill>
                  <a:srgbClr val="000000"/>
                </a:solidFill>
              </a:rPr>
              <a:t>exp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</a:rPr>
              <a:t>=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2.286 (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 is used to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determin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= 0.717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 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0" y="2271674"/>
            <a:ext cx="5472608" cy="5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2846944"/>
            <a:ext cx="740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from: </a:t>
            </a:r>
            <a:r>
              <a:rPr lang="en-US" altLang="ja-JP" sz="1600" dirty="0" err="1" smtClean="0"/>
              <a:t>Y.L.Ma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Y.Oh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G.Yang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M.Harada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H.Lee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B.Y.Park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M.Rho</a:t>
            </a:r>
            <a:r>
              <a:rPr lang="en-US" altLang="ja-JP" sz="1600" dirty="0" smtClean="0"/>
              <a:t>, in preparation;</a:t>
            </a:r>
          </a:p>
          <a:p>
            <a:r>
              <a:rPr kumimoji="1" lang="en-US" altLang="ja-JP" sz="1600" dirty="0" smtClean="0"/>
              <a:t>         </a:t>
            </a:r>
            <a:r>
              <a:rPr kumimoji="1" lang="en-US" altLang="ja-JP" sz="1600" dirty="0" err="1" smtClean="0"/>
              <a:t>Y.L.Ma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Y.Oh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G.Yang</a:t>
            </a:r>
            <a:r>
              <a:rPr kumimoji="1" lang="en-US" altLang="ja-JP" sz="1600" dirty="0" smtClean="0"/>
              <a:t>,. </a:t>
            </a:r>
            <a:r>
              <a:rPr kumimoji="1" lang="en-US" altLang="ja-JP" sz="1600" dirty="0" err="1" smtClean="0"/>
              <a:t>M.Harada</a:t>
            </a:r>
            <a:r>
              <a:rPr kumimoji="1" lang="en-US" altLang="ja-JP" sz="1600" dirty="0" smtClean="0"/>
              <a:t>, in preparation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93019" y="1465665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K</a:t>
            </a:r>
            <a:r>
              <a:rPr kumimoji="1" lang="en-US" altLang="ja-JP" sz="2800" b="1" dirty="0" smtClean="0"/>
              <a:t> = 0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45419" y="5191228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= 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5580529"/>
            <a:ext cx="3575018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000000"/>
                </a:solidFill>
              </a:rPr>
              <a:t>M(</a:t>
            </a:r>
            <a:r>
              <a:rPr lang="en-US" altLang="ja-JP" sz="3200" b="1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) = 3.1 (</a:t>
            </a:r>
            <a:r>
              <a:rPr lang="en-US" altLang="ja-JP" sz="3200" b="1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3200" b="1" dirty="0" smtClean="0">
                <a:solidFill>
                  <a:srgbClr val="000000"/>
                </a:solidFill>
              </a:rPr>
              <a:t>) !</a:t>
            </a:r>
            <a:endParaRPr lang="ja-JP" altLang="en-US" sz="3200" b="1" dirty="0">
              <a:solidFill>
                <a:srgbClr val="0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9" y="4311184"/>
            <a:ext cx="8043553" cy="94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28"/>
          <p:cNvGrpSpPr/>
          <p:nvPr/>
        </p:nvGrpSpPr>
        <p:grpSpPr>
          <a:xfrm>
            <a:off x="3294045" y="2466453"/>
            <a:ext cx="5623002" cy="3631218"/>
            <a:chOff x="3294045" y="2662227"/>
            <a:chExt cx="5623002" cy="3631218"/>
          </a:xfrm>
        </p:grpSpPr>
        <p:pic>
          <p:nvPicPr>
            <p:cNvPr id="290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0558" y="2662227"/>
              <a:ext cx="5586489" cy="363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521338" y="2804077"/>
              <a:ext cx="665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r = 0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594246" y="2808279"/>
              <a:ext cx="665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r = 1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513123" y="3461311"/>
              <a:ext cx="51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dirty="0" smtClean="0">
                  <a:solidFill>
                    <a:srgbClr val="000000"/>
                  </a:solidFill>
                </a:rPr>
                <a:t>l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=0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76610" y="4812292"/>
              <a:ext cx="51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dirty="0" smtClean="0">
                  <a:solidFill>
                    <a:srgbClr val="000000"/>
                  </a:solidFill>
                </a:rPr>
                <a:t>l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=1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367071" y="386715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D(0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-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,1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-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)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294045" y="5145111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D(0</a:t>
              </a:r>
              <a:r>
                <a:rPr lang="en-US" altLang="ja-JP" b="1" baseline="30000" dirty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,1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)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294045" y="5506039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D(1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,2</a:t>
              </a:r>
              <a:r>
                <a:rPr lang="en-US" altLang="ja-JP" b="1" baseline="30000" dirty="0" smtClean="0">
                  <a:solidFill>
                    <a:srgbClr val="000000"/>
                  </a:solidFill>
                </a:rPr>
                <a:t>+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)</a:t>
              </a:r>
              <a:endParaRPr lang="ja-JP" alt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53927" y="654411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</a:rPr>
              <a:t>◎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excited heavy baryons (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qqQ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type)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 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=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heavy meson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+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nculeon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with angular momentum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</a:rPr>
              <a:t>       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</a:rPr>
              <a:t>       excited heavy meson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+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nucleon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    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979" y="240985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</a:rPr>
              <a:t>heavy  meson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grpSp>
        <p:nvGrpSpPr>
          <p:cNvPr id="10" name="グループ化 19"/>
          <p:cNvGrpSpPr/>
          <p:nvPr/>
        </p:nvGrpSpPr>
        <p:grpSpPr>
          <a:xfrm>
            <a:off x="409518" y="2774988"/>
            <a:ext cx="2639332" cy="2902443"/>
            <a:chOff x="811161" y="2808279"/>
            <a:chExt cx="2639332" cy="2902443"/>
          </a:xfrm>
        </p:grpSpPr>
        <p:pic>
          <p:nvPicPr>
            <p:cNvPr id="2908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161" y="2808279"/>
              <a:ext cx="2639332" cy="290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グループ化 9"/>
            <p:cNvGrpSpPr/>
            <p:nvPr/>
          </p:nvGrpSpPr>
          <p:grpSpPr>
            <a:xfrm>
              <a:off x="1906551" y="3429000"/>
              <a:ext cx="365130" cy="401643"/>
              <a:chOff x="5594364" y="3100383"/>
              <a:chExt cx="365130" cy="401643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5594364" y="3136896"/>
                <a:ext cx="3651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dirty="0" smtClean="0">
                    <a:solidFill>
                      <a:srgbClr val="000000"/>
                    </a:solidFill>
                  </a:rPr>
                  <a:t>Q</a:t>
                </a:r>
                <a:endParaRPr lang="ja-JP" alt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 bwMode="auto">
              <a:xfrm>
                <a:off x="5594364" y="3100383"/>
                <a:ext cx="365130" cy="401643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グループ化 15"/>
            <p:cNvGrpSpPr/>
            <p:nvPr/>
          </p:nvGrpSpPr>
          <p:grpSpPr>
            <a:xfrm>
              <a:off x="2673324" y="3027357"/>
              <a:ext cx="365130" cy="401643"/>
              <a:chOff x="7127910" y="3355974"/>
              <a:chExt cx="365130" cy="401643"/>
            </a:xfrm>
          </p:grpSpPr>
          <p:grpSp>
            <p:nvGrpSpPr>
              <p:cNvPr id="16" name="グループ化 10"/>
              <p:cNvGrpSpPr/>
              <p:nvPr/>
            </p:nvGrpSpPr>
            <p:grpSpPr>
              <a:xfrm>
                <a:off x="7127910" y="3355974"/>
                <a:ext cx="365130" cy="401643"/>
                <a:chOff x="5594364" y="3100383"/>
                <a:chExt cx="365130" cy="401643"/>
              </a:xfrm>
            </p:grpSpPr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594364" y="3136896"/>
                  <a:ext cx="365130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600" b="1" dirty="0">
                      <a:solidFill>
                        <a:srgbClr val="000000"/>
                      </a:solidFill>
                    </a:rPr>
                    <a:t>q</a:t>
                  </a:r>
                  <a:endParaRPr lang="ja-JP" altLang="en-US" sz="16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円/楕円 12"/>
                <p:cNvSpPr/>
                <p:nvPr/>
              </p:nvSpPr>
              <p:spPr bwMode="auto">
                <a:xfrm>
                  <a:off x="5594364" y="3100383"/>
                  <a:ext cx="365130" cy="401643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" name="直線コネクタ 14"/>
              <p:cNvCxnSpPr/>
              <p:nvPr/>
            </p:nvCxnSpPr>
            <p:spPr bwMode="auto">
              <a:xfrm>
                <a:off x="7200936" y="3465513"/>
                <a:ext cx="18256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8" name="直線矢印コネクタ 17"/>
          <p:cNvCxnSpPr/>
          <p:nvPr/>
        </p:nvCxnSpPr>
        <p:spPr bwMode="auto">
          <a:xfrm>
            <a:off x="1322343" y="2774988"/>
            <a:ext cx="328617" cy="2555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5667390" y="2190780"/>
            <a:ext cx="308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</a:rPr>
              <a:t>r, </a:t>
            </a:r>
            <a:r>
              <a:rPr lang="en-US" altLang="ja-JP" sz="2000" b="1" i="1" dirty="0" smtClean="0">
                <a:solidFill>
                  <a:srgbClr val="000000"/>
                </a:solidFill>
              </a:rPr>
              <a:t>l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: angular momentum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7414" y="179343"/>
            <a:ext cx="408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</a:rPr>
              <a:t>☆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Chiral partner to 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(1/2+)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35" name="円/楕円 34"/>
          <p:cNvSpPr/>
          <p:nvPr/>
        </p:nvSpPr>
        <p:spPr bwMode="auto">
          <a:xfrm>
            <a:off x="4916707" y="4748515"/>
            <a:ext cx="1887541" cy="401643"/>
          </a:xfrm>
          <a:prstGeom prst="ellipse">
            <a:avLst/>
          </a:prstGeom>
          <a:noFill/>
          <a:ln w="38100" cap="flat" cmpd="sng" algn="ctr">
            <a:solidFill>
              <a:srgbClr val="009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 smtClean="0">
              <a:solidFill>
                <a:srgbClr val="000000"/>
              </a:solidFill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5411799" y="3355974"/>
            <a:ext cx="912825" cy="401643"/>
          </a:xfrm>
          <a:prstGeom prst="ellipse">
            <a:avLst/>
          </a:prstGeom>
          <a:noFill/>
          <a:ln w="38100" cap="flat" cmpd="sng" algn="ctr">
            <a:solidFill>
              <a:srgbClr val="009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 smtClean="0">
              <a:solidFill>
                <a:srgbClr val="000000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411799" y="4496820"/>
            <a:ext cx="731601" cy="251695"/>
            <a:chOff x="5411799" y="4496820"/>
            <a:chExt cx="731601" cy="251695"/>
          </a:xfrm>
        </p:grpSpPr>
        <p:cxnSp>
          <p:nvCxnSpPr>
            <p:cNvPr id="4" name="直線コネクタ 3"/>
            <p:cNvCxnSpPr/>
            <p:nvPr/>
          </p:nvCxnSpPr>
          <p:spPr bwMode="auto">
            <a:xfrm>
              <a:off x="5411799" y="4509120"/>
              <a:ext cx="712003" cy="23939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線コネクタ 32"/>
            <p:cNvCxnSpPr/>
            <p:nvPr/>
          </p:nvCxnSpPr>
          <p:spPr bwMode="auto">
            <a:xfrm flipV="1">
              <a:off x="5431397" y="4496820"/>
              <a:ext cx="712003" cy="23939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テキスト ボックス 18"/>
          <p:cNvSpPr txBox="1"/>
          <p:nvPr/>
        </p:nvSpPr>
        <p:spPr>
          <a:xfrm>
            <a:off x="7078720" y="47538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3.1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GeV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</a:t>
            </a:r>
            <a:r>
              <a:rPr kumimoji="1" lang="en-US" altLang="ja-JP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pentaquark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5" y="1052736"/>
            <a:ext cx="8064896" cy="90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5" y="4797152"/>
            <a:ext cx="8064896" cy="8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373005" y="2500596"/>
            <a:ext cx="5135099" cy="523220"/>
          </a:xfrm>
          <a:prstGeom prst="rect">
            <a:avLst/>
          </a:prstGeom>
          <a:noFill/>
          <a:ln w="38100">
            <a:solidFill>
              <a:srgbClr val="0096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M(</a:t>
            </a:r>
            <a:r>
              <a:rPr kumimoji="1" lang="en-US" altLang="ja-JP" sz="2800" b="1" dirty="0" smtClean="0">
                <a:latin typeface="Symbol" pitchFamily="18" charset="2"/>
              </a:rPr>
              <a:t>Q</a:t>
            </a:r>
            <a:r>
              <a:rPr kumimoji="1" lang="en-US" altLang="ja-JP" sz="2800" b="1" baseline="-25000" dirty="0" smtClean="0"/>
              <a:t>c</a:t>
            </a:r>
            <a:r>
              <a:rPr kumimoji="1" lang="en-US" altLang="ja-JP" sz="2800" b="1" dirty="0" smtClean="0"/>
              <a:t>(1/2-, 3/2-)) </a:t>
            </a:r>
            <a:r>
              <a:rPr lang="en-US" altLang="ja-JP" sz="2800" b="1" dirty="0"/>
              <a:t>~</a:t>
            </a:r>
            <a:r>
              <a:rPr kumimoji="1" lang="en-US" altLang="ja-JP" sz="2800" b="1" dirty="0" smtClean="0"/>
              <a:t> </a:t>
            </a:r>
            <a:r>
              <a:rPr lang="en-US" altLang="ja-JP" sz="2800" b="1" dirty="0" smtClean="0"/>
              <a:t>2.4 </a:t>
            </a:r>
            <a:r>
              <a:rPr kumimoji="1" lang="en-US" altLang="ja-JP" sz="2800" b="1" dirty="0" smtClean="0"/>
              <a:t>(</a:t>
            </a:r>
            <a:r>
              <a:rPr kumimoji="1" lang="en-US" altLang="ja-JP" sz="2800" b="1" dirty="0" err="1" smtClean="0"/>
              <a:t>GeV</a:t>
            </a:r>
            <a:r>
              <a:rPr kumimoji="1" lang="en-US" altLang="ja-JP" sz="2800" b="1" dirty="0" smtClean="0"/>
              <a:t>)</a:t>
            </a:r>
            <a:endParaRPr kumimoji="1" lang="ja-JP" altLang="en-US" sz="28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8594" y="1952901"/>
            <a:ext cx="375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9600"/>
                </a:solidFill>
              </a:rPr>
              <a:t>K</a:t>
            </a:r>
            <a:r>
              <a:rPr kumimoji="1" lang="en-US" altLang="ja-JP" sz="2400" dirty="0" smtClean="0"/>
              <a:t> = 1 gives a bound state.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1622" y="3084804"/>
            <a:ext cx="615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cf</a:t>
            </a:r>
            <a:r>
              <a:rPr kumimoji="1" lang="en-US" altLang="ja-JP" sz="2000" dirty="0" smtClean="0"/>
              <a:t> : </a:t>
            </a:r>
            <a:r>
              <a:rPr lang="en-US" altLang="ja-JP" sz="2000" dirty="0"/>
              <a:t>M(</a:t>
            </a:r>
            <a:r>
              <a:rPr lang="en-US" altLang="ja-JP" sz="2000" dirty="0">
                <a:latin typeface="Symbol" pitchFamily="18" charset="2"/>
              </a:rPr>
              <a:t>Q</a:t>
            </a:r>
            <a:r>
              <a:rPr lang="en-US" altLang="ja-JP" sz="2000" baseline="-25000" dirty="0"/>
              <a:t>c</a:t>
            </a:r>
            <a:r>
              <a:rPr lang="en-US" altLang="ja-JP" sz="2000" dirty="0"/>
              <a:t>(1/2-</a:t>
            </a:r>
            <a:r>
              <a:rPr lang="en-US" altLang="ja-JP" sz="2000" dirty="0" smtClean="0"/>
              <a:t>)) ~ 2.7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 without </a:t>
            </a:r>
            <a:r>
              <a:rPr lang="en-US" altLang="ja-JP" sz="2000" dirty="0" smtClean="0">
                <a:latin typeface="Symbol" pitchFamily="18" charset="2"/>
              </a:rPr>
              <a:t>w</a:t>
            </a:r>
            <a:r>
              <a:rPr lang="en-US" altLang="ja-JP" sz="2000" dirty="0" smtClean="0"/>
              <a:t> contribution.</a:t>
            </a:r>
            <a:r>
              <a:rPr kumimoji="1" lang="en-US" altLang="ja-JP" sz="2000" dirty="0" smtClean="0"/>
              <a:t>  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95369" y="3522960"/>
            <a:ext cx="604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Y.Oh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B.-Y.Park</a:t>
            </a:r>
            <a:r>
              <a:rPr kumimoji="1" lang="en-US" altLang="ja-JP" sz="2000" dirty="0" smtClean="0"/>
              <a:t>, and </a:t>
            </a:r>
            <a:r>
              <a:rPr kumimoji="1" lang="en-US" altLang="ja-JP" sz="2000" dirty="0" err="1" smtClean="0"/>
              <a:t>D.P.Min</a:t>
            </a:r>
            <a:r>
              <a:rPr kumimoji="1" lang="en-US" altLang="ja-JP" sz="2000" dirty="0" smtClean="0"/>
              <a:t>, PLB331, 362 (1994)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5109" y="3961116"/>
            <a:ext cx="554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 : CHORUS exp.</a:t>
            </a:r>
            <a:r>
              <a:rPr kumimoji="1" lang="en-US" altLang="ja-JP" sz="20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did not observe 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Q</a:t>
            </a:r>
            <a:r>
              <a:rPr kumimoji="0" lang="en-US" altLang="ja-JP" sz="200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(2710).</a:t>
            </a:r>
            <a:endParaRPr kumimoji="1" lang="ja-JP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332499" y="3961116"/>
            <a:ext cx="258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NPB 763 (2007) 268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8205" y="4370354"/>
            <a:ext cx="49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☆ </a:t>
            </a:r>
            <a:r>
              <a:rPr lang="en-US" altLang="ja-JP" sz="2400" b="1" dirty="0" smtClean="0"/>
              <a:t>chiral partner to </a:t>
            </a:r>
            <a:r>
              <a:rPr lang="en-US" altLang="ja-JP" sz="2400" b="1" dirty="0" err="1" smtClean="0"/>
              <a:t>pentaquark</a:t>
            </a:r>
            <a:r>
              <a:rPr lang="en-US" altLang="ja-JP" sz="2400" b="1" dirty="0" smtClean="0"/>
              <a:t> ?</a:t>
            </a:r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95184" y="5417404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= 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109" y="5660798"/>
            <a:ext cx="4360489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M(</a:t>
            </a:r>
            <a:r>
              <a:rPr lang="en-US" altLang="ja-JP" sz="2800" b="1" dirty="0" smtClean="0">
                <a:latin typeface="Symbol" pitchFamily="18" charset="2"/>
              </a:rPr>
              <a:t>Q</a:t>
            </a:r>
            <a:r>
              <a:rPr lang="en-US" altLang="ja-JP" sz="2800" b="1" baseline="-25000" dirty="0" smtClean="0"/>
              <a:t>c</a:t>
            </a:r>
            <a:r>
              <a:rPr lang="en-US" altLang="ja-JP" sz="2800" b="1" dirty="0" smtClean="0"/>
              <a:t>(1/2+)) ~ 2.3 (</a:t>
            </a:r>
            <a:r>
              <a:rPr lang="en-US" altLang="ja-JP" sz="2800" b="1" dirty="0" err="1" smtClean="0"/>
              <a:t>GeV</a:t>
            </a:r>
            <a:r>
              <a:rPr lang="en-US" altLang="ja-JP" sz="2800" b="1" dirty="0" smtClean="0"/>
              <a:t>) !</a:t>
            </a:r>
            <a:r>
              <a:rPr kumimoji="1" lang="en-US" altLang="ja-JP" sz="2800" b="1" dirty="0" smtClean="0"/>
              <a:t> </a:t>
            </a:r>
            <a:endParaRPr kumimoji="1" lang="ja-JP" altLang="en-US" sz="2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5835" y="6343846"/>
            <a:ext cx="426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cf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 : </a:t>
            </a:r>
            <a:r>
              <a:rPr lang="en-US" altLang="ja-JP" sz="2000" dirty="0" smtClean="0"/>
              <a:t>M(</a:t>
            </a:r>
            <a:r>
              <a:rPr lang="en-US" altLang="ja-JP" sz="2000" dirty="0" smtClean="0">
                <a:latin typeface="Symbol" pitchFamily="18" charset="2"/>
              </a:rPr>
              <a:t>Q</a:t>
            </a:r>
            <a:r>
              <a:rPr lang="en-US" altLang="ja-JP" sz="2000" baseline="-25000" dirty="0" smtClean="0"/>
              <a:t>c</a:t>
            </a:r>
            <a:r>
              <a:rPr lang="en-US" altLang="ja-JP" sz="2000" dirty="0" smtClean="0"/>
              <a:t>(1/2+)) 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= 3052 ± 60 </a:t>
            </a:r>
            <a:r>
              <a:rPr lang="en-US" altLang="ja-JP" sz="2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MeV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ja-JP" altLang="en-US" sz="2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44008" y="6363908"/>
            <a:ext cx="4423860" cy="38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M.A.Nowak</a:t>
            </a:r>
            <a:r>
              <a:rPr lang="en-US" altLang="ja-JP" sz="1800" b="0" dirty="0" smtClean="0">
                <a:solidFill>
                  <a:srgbClr val="000000"/>
                </a:solidFill>
                <a:latin typeface="Arial"/>
                <a:ea typeface="ＭＳ Ｐゴシック"/>
              </a:rPr>
              <a:t> et al., PRD70, 031503(2004)</a:t>
            </a:r>
            <a:endParaRPr lang="ja-JP" altLang="en-US" sz="1800" b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92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 animBg="1"/>
      <p:bldP spid="28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706090"/>
          </a:xfrm>
        </p:spPr>
        <p:txBody>
          <a:bodyPr/>
          <a:lstStyle/>
          <a:p>
            <a:r>
              <a:rPr kumimoji="1" lang="en-US" altLang="ja-JP" dirty="0" smtClean="0"/>
              <a:t>5. Summary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908720"/>
            <a:ext cx="8856984" cy="57606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ja-JP" altLang="en-US" sz="2800" dirty="0" smtClean="0"/>
              <a:t> </a:t>
            </a:r>
            <a:r>
              <a:rPr lang="en-US" altLang="ja-JP" sz="2800" dirty="0" smtClean="0"/>
              <a:t>Based on the chiral doubling structure of D mesons I showed the following 2 analyses:</a:t>
            </a:r>
          </a:p>
          <a:p>
            <a:pPr marL="0" indent="0">
              <a:buNone/>
            </a:pPr>
            <a:r>
              <a:rPr lang="ja-JP" altLang="en-US" sz="2800" dirty="0" smtClean="0"/>
              <a:t>◎ </a:t>
            </a:r>
            <a:r>
              <a:rPr lang="en-US" altLang="ja-JP" sz="2800" dirty="0" smtClean="0"/>
              <a:t>effect of the sigma meson to D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→ </a:t>
            </a:r>
            <a:r>
              <a:rPr lang="en-US" altLang="ja-JP" sz="2800" dirty="0" err="1" smtClean="0"/>
              <a:t>D</a:t>
            </a:r>
            <a:r>
              <a:rPr lang="en-US" altLang="ja-JP" sz="2800" dirty="0" err="1" smtClean="0">
                <a:latin typeface="Symbol" pitchFamily="18" charset="2"/>
              </a:rPr>
              <a:t>pp</a:t>
            </a:r>
            <a:r>
              <a:rPr lang="en-US" altLang="ja-JP" sz="2800" dirty="0" smtClean="0"/>
              <a:t> decay</a:t>
            </a:r>
          </a:p>
          <a:p>
            <a:r>
              <a:rPr lang="en-US" altLang="ja-JP" sz="2800" dirty="0" smtClean="0"/>
              <a:t>Our result indicates that we can get some clue to understand the composition of the sigma meson from  future experiment.</a:t>
            </a:r>
          </a:p>
          <a:p>
            <a:pPr marL="0" indent="0">
              <a:buNone/>
            </a:pPr>
            <a:r>
              <a:rPr lang="ja-JP" altLang="en-US" sz="2800" dirty="0" smtClean="0"/>
              <a:t>◎ </a:t>
            </a:r>
            <a:r>
              <a:rPr lang="en-US" altLang="ja-JP" sz="2800" dirty="0" smtClean="0"/>
              <a:t>Chiral doubling of heavy baryons</a:t>
            </a:r>
          </a:p>
          <a:p>
            <a:r>
              <a:rPr lang="en-US" altLang="ja-JP" sz="2800" dirty="0" smtClean="0"/>
              <a:t>Our result implies that the chiral </a:t>
            </a:r>
            <a:r>
              <a:rPr lang="en-US" altLang="ja-JP" sz="2800" dirty="0"/>
              <a:t>partner to </a:t>
            </a:r>
            <a:r>
              <a:rPr lang="en-US" altLang="ja-JP" sz="2800" dirty="0" err="1">
                <a:latin typeface="Symbol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(1/2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) </a:t>
            </a:r>
            <a:r>
              <a:rPr lang="en-US" altLang="ja-JP" sz="2800" dirty="0" smtClean="0"/>
              <a:t>is </a:t>
            </a:r>
            <a:r>
              <a:rPr lang="en-US" altLang="ja-JP" sz="2800" dirty="0"/>
              <a:t>[ </a:t>
            </a:r>
            <a:r>
              <a:rPr lang="en-US" altLang="ja-JP" sz="2800" dirty="0" err="1">
                <a:latin typeface="Symbol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(1/2</a:t>
            </a:r>
            <a:r>
              <a:rPr lang="en-US" altLang="ja-JP" sz="2800" baseline="30000" dirty="0"/>
              <a:t>-</a:t>
            </a:r>
            <a:r>
              <a:rPr lang="en-US" altLang="ja-JP" sz="2800" dirty="0"/>
              <a:t>), </a:t>
            </a:r>
            <a:r>
              <a:rPr lang="en-US" altLang="ja-JP" sz="2800" dirty="0" err="1">
                <a:latin typeface="Symbol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(3/2</a:t>
            </a:r>
            <a:r>
              <a:rPr lang="en-US" altLang="ja-JP" sz="2800" baseline="30000" dirty="0"/>
              <a:t>-</a:t>
            </a:r>
            <a:r>
              <a:rPr lang="en-US" altLang="ja-JP" sz="2800" dirty="0"/>
              <a:t>) </a:t>
            </a:r>
            <a:r>
              <a:rPr lang="en-US" altLang="ja-JP" sz="2800" dirty="0" smtClean="0"/>
              <a:t>]. Then, </a:t>
            </a:r>
            <a:r>
              <a:rPr lang="en-US" altLang="ja-JP" sz="2800" dirty="0" smtClean="0">
                <a:solidFill>
                  <a:srgbClr val="000000"/>
                </a:solidFill>
                <a:latin typeface="Symbol" pitchFamily="18" charset="2"/>
              </a:rPr>
              <a:t>{</a:t>
            </a:r>
            <a:r>
              <a:rPr lang="en-US" altLang="ja-JP" sz="2800" dirty="0" err="1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c</a:t>
            </a:r>
            <a:r>
              <a:rPr lang="en-US" altLang="ja-JP" sz="2800" dirty="0">
                <a:solidFill>
                  <a:srgbClr val="000000"/>
                </a:solidFill>
              </a:rPr>
              <a:t>(1/2-;2595) , </a:t>
            </a:r>
            <a:r>
              <a:rPr lang="en-US" altLang="ja-JP" sz="2800" dirty="0" err="1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c</a:t>
            </a:r>
            <a:r>
              <a:rPr lang="en-US" altLang="ja-JP" sz="2800" dirty="0">
                <a:solidFill>
                  <a:srgbClr val="000000"/>
                </a:solidFill>
              </a:rPr>
              <a:t>(3/2-;2625) } </a:t>
            </a:r>
            <a:r>
              <a:rPr lang="en-US" altLang="ja-JP" sz="2800" dirty="0" smtClean="0">
                <a:solidFill>
                  <a:srgbClr val="000000"/>
                </a:solidFill>
              </a:rPr>
              <a:t>is r </a:t>
            </a:r>
            <a:r>
              <a:rPr lang="en-US" altLang="ja-JP" sz="2800" dirty="0">
                <a:solidFill>
                  <a:srgbClr val="000000"/>
                </a:solidFill>
              </a:rPr>
              <a:t>= 1 </a:t>
            </a:r>
            <a:r>
              <a:rPr lang="en-US" altLang="ja-JP" sz="2800" dirty="0" err="1" smtClean="0">
                <a:solidFill>
                  <a:srgbClr val="000000"/>
                </a:solidFill>
              </a:rPr>
              <a:t>boundstates</a:t>
            </a:r>
            <a:r>
              <a:rPr lang="en-US" altLang="ja-JP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</a:rPr>
              <a:t>of </a:t>
            </a:r>
            <a:r>
              <a:rPr lang="en-US" altLang="ja-JP" sz="2800" dirty="0">
                <a:solidFill>
                  <a:srgbClr val="000000"/>
                </a:solidFill>
              </a:rPr>
              <a:t>D(0-,1-) and nucleon 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en-US" altLang="ja-JP" sz="2600" dirty="0"/>
              <a:t>M(</a:t>
            </a:r>
            <a:r>
              <a:rPr lang="en-US" altLang="ja-JP" sz="2600" dirty="0">
                <a:latin typeface="Symbol" pitchFamily="18" charset="2"/>
              </a:rPr>
              <a:t>Q</a:t>
            </a:r>
            <a:r>
              <a:rPr lang="en-US" altLang="ja-JP" sz="2600" baseline="-25000" dirty="0"/>
              <a:t>c</a:t>
            </a:r>
            <a:r>
              <a:rPr lang="en-US" altLang="ja-JP" sz="2600" dirty="0"/>
              <a:t>(1/2-, 3/2-)) = 2.4 (</a:t>
            </a:r>
            <a:r>
              <a:rPr lang="en-US" altLang="ja-JP" sz="2600" dirty="0" err="1"/>
              <a:t>GeV</a:t>
            </a:r>
            <a:r>
              <a:rPr lang="en-US" altLang="ja-JP" sz="2600" dirty="0" smtClean="0"/>
              <a:t>) ; </a:t>
            </a:r>
            <a:r>
              <a:rPr lang="en-US" altLang="ja-JP" sz="2600" dirty="0"/>
              <a:t>M(</a:t>
            </a:r>
            <a:r>
              <a:rPr lang="en-US" altLang="ja-JP" sz="2600" dirty="0">
                <a:latin typeface="Symbol" pitchFamily="18" charset="2"/>
              </a:rPr>
              <a:t>Q</a:t>
            </a:r>
            <a:r>
              <a:rPr lang="en-US" altLang="ja-JP" sz="2600" baseline="-25000" dirty="0"/>
              <a:t>c</a:t>
            </a:r>
            <a:r>
              <a:rPr lang="en-US" altLang="ja-JP" sz="2600" dirty="0"/>
              <a:t>(1/2+)) ~ 2.3 (</a:t>
            </a:r>
            <a:r>
              <a:rPr lang="en-US" altLang="ja-JP" sz="2600" dirty="0" err="1"/>
              <a:t>GeV</a:t>
            </a:r>
            <a:r>
              <a:rPr lang="en-US" altLang="ja-JP" sz="2600" dirty="0" smtClean="0"/>
              <a:t>)</a:t>
            </a:r>
            <a:endParaRPr lang="ja-JP" altLang="en-US" sz="2600" dirty="0"/>
          </a:p>
          <a:p>
            <a:r>
              <a:rPr lang="en-US" altLang="ja-JP" sz="2800" dirty="0" smtClean="0">
                <a:solidFill>
                  <a:srgbClr val="000000"/>
                </a:solidFill>
              </a:rPr>
              <a:t>Analysis with effect of rho meson is on-going.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775" y="1656089"/>
            <a:ext cx="7248525" cy="1512888"/>
            <a:chOff x="226" y="482"/>
            <a:chExt cx="4566" cy="9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6" y="482"/>
              <a:ext cx="1292" cy="953"/>
              <a:chOff x="226" y="482"/>
              <a:chExt cx="1292" cy="95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flipV="1">
                <a:off x="226" y="482"/>
                <a:ext cx="1292" cy="953"/>
                <a:chOff x="295" y="504"/>
                <a:chExt cx="1723" cy="1225"/>
              </a:xfrm>
            </p:grpSpPr>
            <p:pic>
              <p:nvPicPr>
                <p:cNvPr id="245768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5" y="504"/>
                  <a:ext cx="1368" cy="1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769" name="Oval 9"/>
                <p:cNvSpPr>
                  <a:spLocks noChangeArrowheads="1"/>
                </p:cNvSpPr>
                <p:nvPr/>
              </p:nvSpPr>
              <p:spPr bwMode="auto">
                <a:xfrm>
                  <a:off x="821" y="945"/>
                  <a:ext cx="363" cy="33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770" name="Rectangle 10"/>
                <p:cNvSpPr>
                  <a:spLocks noChangeArrowheads="1"/>
                </p:cNvSpPr>
                <p:nvPr/>
              </p:nvSpPr>
              <p:spPr bwMode="auto">
                <a:xfrm>
                  <a:off x="1564" y="1471"/>
                  <a:ext cx="146" cy="1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771" name="Line 11"/>
                <p:cNvSpPr>
                  <a:spLocks noChangeShapeType="1"/>
                </p:cNvSpPr>
                <p:nvPr/>
              </p:nvSpPr>
              <p:spPr bwMode="auto">
                <a:xfrm>
                  <a:off x="1456" y="1115"/>
                  <a:ext cx="562" cy="322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5772" name="Text Box 12"/>
              <p:cNvSpPr txBox="1">
                <a:spLocks noChangeArrowheads="1"/>
              </p:cNvSpPr>
              <p:nvPr/>
            </p:nvSpPr>
            <p:spPr bwMode="auto">
              <a:xfrm>
                <a:off x="612" y="799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b="1" i="1">
                    <a:solidFill>
                      <a:srgbClr val="FF00FF"/>
                    </a:solidFill>
                  </a:rPr>
                  <a:t>Q</a:t>
                </a:r>
              </a:p>
            </p:txBody>
          </p:sp>
        </p:grpSp>
        <p:sp>
          <p:nvSpPr>
            <p:cNvPr id="245773" name="Text Box 13"/>
            <p:cNvSpPr txBox="1">
              <a:spLocks noChangeArrowheads="1"/>
            </p:cNvSpPr>
            <p:nvPr/>
          </p:nvSpPr>
          <p:spPr bwMode="auto">
            <a:xfrm>
              <a:off x="1497" y="482"/>
              <a:ext cx="329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“Light-quark cloud” (</a:t>
              </a:r>
              <a:r>
                <a:rPr lang="en-US" altLang="ja-JP" sz="2200" b="1">
                  <a:solidFill>
                    <a:srgbClr val="FF3300"/>
                  </a:solidFill>
                </a:rPr>
                <a:t>Brown Muck</a:t>
              </a:r>
              <a:r>
                <a:rPr lang="en-US" altLang="ja-JP" sz="2200" b="1">
                  <a:solidFill>
                    <a:srgbClr val="000000"/>
                  </a:solidFill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   </a:t>
              </a:r>
              <a:r>
                <a:rPr lang="ja-JP" altLang="en-US" sz="2200" b="1">
                  <a:solidFill>
                    <a:srgbClr val="000000"/>
                  </a:solidFill>
                </a:rPr>
                <a:t>・・・ </a:t>
              </a:r>
              <a:r>
                <a:rPr lang="en-US" altLang="ja-JP" sz="2200" b="1">
                  <a:solidFill>
                    <a:srgbClr val="000000"/>
                  </a:solidFill>
                </a:rPr>
                <a:t>made of light quarks and gluons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00"/>
                  </a:solidFill>
                </a:rPr>
                <a:t>  typical energy scale </a:t>
              </a:r>
              <a:r>
                <a:rPr lang="ja-JP" altLang="en-US" sz="2400" b="1">
                  <a:solidFill>
                    <a:srgbClr val="000000"/>
                  </a:solidFill>
                </a:rPr>
                <a:t>～ </a:t>
              </a:r>
              <a:r>
                <a:rPr lang="en-US" altLang="ja-JP" sz="2400" b="1">
                  <a:solidFill>
                    <a:srgbClr val="FF3300"/>
                  </a:solidFill>
                </a:rPr>
                <a:t>Λ</a:t>
              </a:r>
              <a:r>
                <a:rPr lang="en-US" altLang="ja-JP" sz="2400" b="1" baseline="-25000">
                  <a:solidFill>
                    <a:srgbClr val="FF3300"/>
                  </a:solidFill>
                </a:rPr>
                <a:t>QCD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42875" y="540536"/>
            <a:ext cx="8419292" cy="787886"/>
            <a:chOff x="142875" y="188640"/>
            <a:chExt cx="8419292" cy="787886"/>
          </a:xfrm>
        </p:grpSpPr>
        <p:sp>
          <p:nvSpPr>
            <p:cNvPr id="245763" name="Text Box 3"/>
            <p:cNvSpPr txBox="1">
              <a:spLocks noChangeArrowheads="1"/>
            </p:cNvSpPr>
            <p:nvPr/>
          </p:nvSpPr>
          <p:spPr bwMode="auto">
            <a:xfrm>
              <a:off x="142875" y="453306"/>
              <a:ext cx="84192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b="1" dirty="0">
                  <a:solidFill>
                    <a:srgbClr val="FF00FF"/>
                  </a:solidFill>
                </a:rPr>
                <a:t>☆ Heavy-Light Mesons </a:t>
              </a:r>
              <a:r>
                <a:rPr lang="en-US" altLang="ja-JP" sz="2800" b="1" dirty="0">
                  <a:solidFill>
                    <a:srgbClr val="000000"/>
                  </a:solidFill>
                </a:rPr>
                <a:t>(</a:t>
              </a:r>
              <a:r>
                <a:rPr lang="en-US" altLang="ja-JP" sz="2800" b="1" i="1" dirty="0" err="1">
                  <a:solidFill>
                    <a:srgbClr val="FC0000"/>
                  </a:solidFill>
                </a:rPr>
                <a:t>Q</a:t>
              </a:r>
              <a:r>
                <a:rPr lang="en-US" altLang="ja-JP" sz="2800" b="1" i="1" dirty="0" err="1">
                  <a:solidFill>
                    <a:srgbClr val="0000FF"/>
                  </a:solidFill>
                </a:rPr>
                <a:t>q</a:t>
              </a:r>
              <a:r>
                <a:rPr lang="en-US" altLang="ja-JP" sz="2800" b="1" dirty="0">
                  <a:solidFill>
                    <a:srgbClr val="000000"/>
                  </a:solidFill>
                </a:rPr>
                <a:t> type</a:t>
              </a:r>
              <a:r>
                <a:rPr lang="en-US" altLang="ja-JP" sz="2800" b="1" dirty="0" smtClean="0">
                  <a:solidFill>
                    <a:srgbClr val="000000"/>
                  </a:solidFill>
                </a:rPr>
                <a:t>) Baryons (</a:t>
              </a:r>
              <a:r>
                <a:rPr lang="en-US" altLang="ja-JP" sz="2800" b="1" dirty="0" err="1" smtClean="0">
                  <a:solidFill>
                    <a:srgbClr val="000000"/>
                  </a:solidFill>
                </a:rPr>
                <a:t>Qqq</a:t>
              </a:r>
              <a:r>
                <a:rPr lang="en-US" altLang="ja-JP" sz="2800" b="1" dirty="0" smtClean="0">
                  <a:solidFill>
                    <a:srgbClr val="000000"/>
                  </a:solidFill>
                </a:rPr>
                <a:t>)</a:t>
              </a:r>
              <a:endParaRPr lang="en-US" altLang="ja-JP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45811" name="Text Box 51"/>
            <p:cNvSpPr txBox="1">
              <a:spLocks noChangeArrowheads="1"/>
            </p:cNvSpPr>
            <p:nvPr/>
          </p:nvSpPr>
          <p:spPr bwMode="auto">
            <a:xfrm>
              <a:off x="4608513" y="188640"/>
              <a:ext cx="35401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4000" b="1" dirty="0">
                  <a:solidFill>
                    <a:srgbClr val="0000FF"/>
                  </a:solidFill>
                </a:rPr>
                <a:t>-</a:t>
              </a: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665109" y="3534107"/>
            <a:ext cx="6568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</a:rPr>
              <a:t>◎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Heavy mesons </a:t>
            </a:r>
            <a:r>
              <a:rPr lang="ja-JP" altLang="en-US" sz="2400" b="1" dirty="0" smtClean="0">
                <a:solidFill>
                  <a:srgbClr val="000000"/>
                </a:solidFill>
              </a:rPr>
              <a:t>・・・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3 or 3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bar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, … of SU(3)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000000"/>
                </a:solidFill>
              </a:rPr>
              <a:t>◎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Heavy baryons </a:t>
            </a:r>
            <a:r>
              <a:rPr lang="ja-JP" altLang="en-US" sz="2400" b="1" dirty="0" smtClean="0">
                <a:solidFill>
                  <a:srgbClr val="000000"/>
                </a:solidFill>
              </a:rPr>
              <a:t>・・・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6, … of SU(3)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9781" y="4990296"/>
            <a:ext cx="829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Flavor representations, which do not exist in the light quark </a:t>
            </a:r>
          </a:p>
          <a:p>
            <a:r>
              <a:rPr kumimoji="1" lang="en-US" altLang="ja-JP" sz="2400" dirty="0" smtClean="0"/>
              <a:t>sector, give a new clue to understand the hadron structure.</a:t>
            </a:r>
          </a:p>
        </p:txBody>
      </p:sp>
    </p:spTree>
    <p:extLst>
      <p:ext uri="{BB962C8B-B14F-4D97-AF65-F5344CB8AC3E}">
        <p14:creationId xmlns:p14="http://schemas.microsoft.com/office/powerpoint/2010/main" val="4039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“chiral doubling”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ja-JP" altLang="en-US" sz="2800" dirty="0"/>
              <a:t> </a:t>
            </a:r>
            <a:r>
              <a:rPr lang="en-US" altLang="ja-JP" sz="2800" dirty="0" smtClean="0"/>
              <a:t>I shall show what </a:t>
            </a:r>
            <a:r>
              <a:rPr lang="en-US" altLang="ja-JP" sz="2800" dirty="0"/>
              <a:t>we can learn</a:t>
            </a:r>
            <a:r>
              <a:rPr lang="en-US" altLang="ja-JP" sz="2800" dirty="0" smtClean="0"/>
              <a:t>, from </a:t>
            </a:r>
            <a:r>
              <a:rPr lang="en-US" altLang="ja-JP" sz="2800" dirty="0"/>
              <a:t>the chiral </a:t>
            </a:r>
            <a:r>
              <a:rPr lang="en-US" altLang="ja-JP" sz="2800" dirty="0" smtClean="0"/>
              <a:t>doubling structure in the heavy meson sector, for </a:t>
            </a:r>
          </a:p>
          <a:p>
            <a:r>
              <a:rPr lang="en-US" altLang="ja-JP" dirty="0" smtClean="0"/>
              <a:t>the chiral doubling structure </a:t>
            </a:r>
          </a:p>
          <a:p>
            <a:pPr marL="0" indent="0">
              <a:buNone/>
            </a:pPr>
            <a:r>
              <a:rPr lang="en-US" altLang="ja-JP" dirty="0" smtClean="0"/>
              <a:t>           in the light meson sector</a:t>
            </a:r>
          </a:p>
          <a:p>
            <a:pPr marL="0" indent="0">
              <a:buNone/>
            </a:pPr>
            <a:r>
              <a:rPr lang="en-US" altLang="ja-JP" dirty="0" smtClean="0"/>
              <a:t>    (chiral partner to pion = sigma meson ?)</a:t>
            </a:r>
          </a:p>
          <a:p>
            <a:r>
              <a:rPr lang="en-US" altLang="ja-JP" dirty="0" smtClean="0"/>
              <a:t>the chiral doubling structure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in the heavy baryon sector</a:t>
            </a:r>
          </a:p>
          <a:p>
            <a:pPr marL="0" indent="0">
              <a:buNone/>
            </a:pPr>
            <a:r>
              <a:rPr lang="en-US" altLang="ja-JP" dirty="0" smtClean="0"/>
              <a:t>    (chiral partner to </a:t>
            </a:r>
            <a:r>
              <a:rPr lang="en-US" altLang="ja-JP" dirty="0" err="1" smtClean="0">
                <a:latin typeface="Symbol" pitchFamily="18" charset="2"/>
              </a:rPr>
              <a:t>L</a:t>
            </a:r>
            <a:r>
              <a:rPr lang="en-US" altLang="ja-JP" baseline="-25000" dirty="0" err="1" smtClean="0"/>
              <a:t>c</a:t>
            </a:r>
            <a:r>
              <a:rPr lang="en-US" altLang="ja-JP" dirty="0"/>
              <a:t> </a:t>
            </a:r>
            <a:r>
              <a:rPr lang="en-US" altLang="ja-JP" dirty="0" smtClean="0"/>
              <a:t>and/or </a:t>
            </a:r>
            <a:r>
              <a:rPr lang="en-US" altLang="ja-JP" dirty="0" err="1" smtClean="0">
                <a:latin typeface="Symbol" pitchFamily="18" charset="2"/>
              </a:rPr>
              <a:t>L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 ?)</a:t>
            </a:r>
          </a:p>
        </p:txBody>
      </p:sp>
    </p:spTree>
    <p:extLst>
      <p:ext uri="{BB962C8B-B14F-4D97-AF65-F5344CB8AC3E}">
        <p14:creationId xmlns:p14="http://schemas.microsoft.com/office/powerpoint/2010/main" val="37285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40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A brief review of chiral doubling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Study of sigma meson structure using a model based on the chiral doubling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Chiral doubling in heavy baryons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Summary</a:t>
            </a:r>
          </a:p>
          <a:p>
            <a:pPr marL="914400" lvl="1" indent="-514350">
              <a:buFont typeface="+mj-lt"/>
              <a:buAutoNum type="alphaUcParenR"/>
            </a:pP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869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2. A Brief </a:t>
            </a:r>
            <a:r>
              <a:rPr lang="en-US" altLang="ja-JP" sz="2800" dirty="0"/>
              <a:t>review of chiral doubling</a:t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Heavy quark symmetry and the chiral symmetry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6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0" y="152400"/>
            <a:ext cx="6408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☆ </a:t>
            </a:r>
            <a:r>
              <a:rPr lang="en-US" altLang="ja-JP" sz="2400" b="1" dirty="0">
                <a:solidFill>
                  <a:srgbClr val="FC0000"/>
                </a:solidFill>
              </a:rPr>
              <a:t>Heavy quark symmetry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000000"/>
                </a:solidFill>
              </a:rPr>
              <a:t>      </a:t>
            </a:r>
            <a:r>
              <a:rPr lang="ja-JP" altLang="en-US" sz="2400" b="1" dirty="0">
                <a:solidFill>
                  <a:srgbClr val="000000"/>
                </a:solidFill>
              </a:rPr>
              <a:t>・・・ </a:t>
            </a:r>
            <a:r>
              <a:rPr lang="en-US" altLang="ja-JP" sz="2400" b="1" dirty="0">
                <a:solidFill>
                  <a:srgbClr val="000000"/>
                </a:solidFill>
              </a:rPr>
              <a:t>a symmetry of QCD at M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Q</a:t>
            </a:r>
            <a:r>
              <a:rPr lang="en-US" altLang="ja-JP" sz="2400" b="1" dirty="0">
                <a:solidFill>
                  <a:srgbClr val="000000"/>
                </a:solidFill>
              </a:rPr>
              <a:t> → ∞ limit</a:t>
            </a:r>
          </a:p>
        </p:txBody>
      </p:sp>
      <p:grpSp>
        <p:nvGrpSpPr>
          <p:cNvPr id="239638" name="Group 22"/>
          <p:cNvGrpSpPr>
            <a:grpSpLocks/>
          </p:cNvGrpSpPr>
          <p:nvPr/>
        </p:nvGrpSpPr>
        <p:grpSpPr bwMode="auto">
          <a:xfrm>
            <a:off x="288925" y="969963"/>
            <a:ext cx="8399463" cy="3117850"/>
            <a:chOff x="182" y="611"/>
            <a:chExt cx="5291" cy="1964"/>
          </a:xfrm>
        </p:grpSpPr>
        <p:sp>
          <p:nvSpPr>
            <p:cNvPr id="239621" name="Text Box 5"/>
            <p:cNvSpPr txBox="1">
              <a:spLocks noChangeArrowheads="1"/>
            </p:cNvSpPr>
            <p:nvPr/>
          </p:nvSpPr>
          <p:spPr bwMode="auto">
            <a:xfrm>
              <a:off x="182" y="611"/>
              <a:ext cx="272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200" b="1">
                  <a:solidFill>
                    <a:srgbClr val="0000FF"/>
                  </a:solidFill>
                </a:rPr>
                <a:t>◎ velocity super-selection rule</a:t>
              </a:r>
            </a:p>
          </p:txBody>
        </p:sp>
        <p:pic>
          <p:nvPicPr>
            <p:cNvPr id="2396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6" y="981"/>
              <a:ext cx="122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962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2" y="1412"/>
              <a:ext cx="143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9634" name="Group 18"/>
            <p:cNvGrpSpPr>
              <a:grpSpLocks/>
            </p:cNvGrpSpPr>
            <p:nvPr/>
          </p:nvGrpSpPr>
          <p:grpSpPr bwMode="auto">
            <a:xfrm>
              <a:off x="431" y="1004"/>
              <a:ext cx="2359" cy="843"/>
              <a:chOff x="453" y="1094"/>
              <a:chExt cx="2359" cy="843"/>
            </a:xfrm>
          </p:grpSpPr>
          <p:sp>
            <p:nvSpPr>
              <p:cNvPr id="239624" name="Line 8"/>
              <p:cNvSpPr>
                <a:spLocks noChangeShapeType="1"/>
              </p:cNvSpPr>
              <p:nvPr/>
            </p:nvSpPr>
            <p:spPr bwMode="auto">
              <a:xfrm>
                <a:off x="1474" y="1854"/>
                <a:ext cx="1338" cy="0"/>
              </a:xfrm>
              <a:prstGeom prst="line">
                <a:avLst/>
              </a:prstGeom>
              <a:noFill/>
              <a:ln w="38100">
                <a:solidFill>
                  <a:srgbClr val="F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7" name="Freeform 11"/>
              <p:cNvSpPr>
                <a:spLocks/>
              </p:cNvSpPr>
              <p:nvPr/>
            </p:nvSpPr>
            <p:spPr bwMode="auto">
              <a:xfrm rot="2484326">
                <a:off x="1542" y="1298"/>
                <a:ext cx="450" cy="148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5" y="15"/>
                  </a:cxn>
                  <a:cxn ang="0">
                    <a:pos x="136" y="196"/>
                  </a:cxn>
                  <a:cxn ang="0">
                    <a:pos x="227" y="15"/>
                  </a:cxn>
                  <a:cxn ang="0">
                    <a:pos x="318" y="196"/>
                  </a:cxn>
                  <a:cxn ang="0">
                    <a:pos x="408" y="15"/>
                  </a:cxn>
                  <a:cxn ang="0">
                    <a:pos x="499" y="196"/>
                  </a:cxn>
                  <a:cxn ang="0">
                    <a:pos x="544" y="105"/>
                  </a:cxn>
                </a:cxnLst>
                <a:rect l="0" t="0" r="r" b="b"/>
                <a:pathLst>
                  <a:path w="544" h="211">
                    <a:moveTo>
                      <a:pt x="0" y="105"/>
                    </a:moveTo>
                    <a:cubicBezTo>
                      <a:pt x="11" y="52"/>
                      <a:pt x="22" y="0"/>
                      <a:pt x="45" y="15"/>
                    </a:cubicBezTo>
                    <a:cubicBezTo>
                      <a:pt x="68" y="30"/>
                      <a:pt x="106" y="196"/>
                      <a:pt x="136" y="196"/>
                    </a:cubicBezTo>
                    <a:cubicBezTo>
                      <a:pt x="166" y="196"/>
                      <a:pt x="197" y="15"/>
                      <a:pt x="227" y="15"/>
                    </a:cubicBezTo>
                    <a:cubicBezTo>
                      <a:pt x="257" y="15"/>
                      <a:pt x="288" y="196"/>
                      <a:pt x="318" y="196"/>
                    </a:cubicBezTo>
                    <a:cubicBezTo>
                      <a:pt x="348" y="196"/>
                      <a:pt x="378" y="15"/>
                      <a:pt x="408" y="15"/>
                    </a:cubicBezTo>
                    <a:cubicBezTo>
                      <a:pt x="438" y="15"/>
                      <a:pt x="476" y="181"/>
                      <a:pt x="499" y="196"/>
                    </a:cubicBezTo>
                    <a:cubicBezTo>
                      <a:pt x="522" y="211"/>
                      <a:pt x="533" y="158"/>
                      <a:pt x="544" y="10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8" name="Freeform 12"/>
              <p:cNvSpPr>
                <a:spLocks/>
              </p:cNvSpPr>
              <p:nvPr/>
            </p:nvSpPr>
            <p:spPr bwMode="auto">
              <a:xfrm rot="2484326">
                <a:off x="1878" y="1598"/>
                <a:ext cx="450" cy="148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5" y="15"/>
                  </a:cxn>
                  <a:cxn ang="0">
                    <a:pos x="136" y="196"/>
                  </a:cxn>
                  <a:cxn ang="0">
                    <a:pos x="227" y="15"/>
                  </a:cxn>
                  <a:cxn ang="0">
                    <a:pos x="318" y="196"/>
                  </a:cxn>
                  <a:cxn ang="0">
                    <a:pos x="408" y="15"/>
                  </a:cxn>
                  <a:cxn ang="0">
                    <a:pos x="499" y="196"/>
                  </a:cxn>
                  <a:cxn ang="0">
                    <a:pos x="544" y="105"/>
                  </a:cxn>
                </a:cxnLst>
                <a:rect l="0" t="0" r="r" b="b"/>
                <a:pathLst>
                  <a:path w="544" h="211">
                    <a:moveTo>
                      <a:pt x="0" y="105"/>
                    </a:moveTo>
                    <a:cubicBezTo>
                      <a:pt x="11" y="52"/>
                      <a:pt x="22" y="0"/>
                      <a:pt x="45" y="15"/>
                    </a:cubicBezTo>
                    <a:cubicBezTo>
                      <a:pt x="68" y="30"/>
                      <a:pt x="106" y="196"/>
                      <a:pt x="136" y="196"/>
                    </a:cubicBezTo>
                    <a:cubicBezTo>
                      <a:pt x="166" y="196"/>
                      <a:pt x="197" y="15"/>
                      <a:pt x="227" y="15"/>
                    </a:cubicBezTo>
                    <a:cubicBezTo>
                      <a:pt x="257" y="15"/>
                      <a:pt x="288" y="196"/>
                      <a:pt x="318" y="196"/>
                    </a:cubicBezTo>
                    <a:cubicBezTo>
                      <a:pt x="348" y="196"/>
                      <a:pt x="378" y="15"/>
                      <a:pt x="408" y="15"/>
                    </a:cubicBezTo>
                    <a:cubicBezTo>
                      <a:pt x="438" y="15"/>
                      <a:pt x="476" y="181"/>
                      <a:pt x="499" y="196"/>
                    </a:cubicBezTo>
                    <a:cubicBezTo>
                      <a:pt x="522" y="211"/>
                      <a:pt x="533" y="158"/>
                      <a:pt x="544" y="10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9" name="Oval 13"/>
              <p:cNvSpPr>
                <a:spLocks noChangeArrowheads="1"/>
              </p:cNvSpPr>
              <p:nvPr/>
            </p:nvSpPr>
            <p:spPr bwMode="auto">
              <a:xfrm>
                <a:off x="2200" y="1809"/>
                <a:ext cx="90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31" name="Text Box 15"/>
              <p:cNvSpPr txBox="1">
                <a:spLocks noChangeArrowheads="1"/>
              </p:cNvSpPr>
              <p:nvPr/>
            </p:nvSpPr>
            <p:spPr bwMode="auto">
              <a:xfrm>
                <a:off x="1088" y="1094"/>
                <a:ext cx="5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="1">
                    <a:solidFill>
                      <a:srgbClr val="0000FF"/>
                    </a:solidFill>
                  </a:rPr>
                  <a:t>gluon</a:t>
                </a:r>
              </a:p>
            </p:txBody>
          </p:sp>
          <p:sp>
            <p:nvSpPr>
              <p:cNvPr id="239632" name="Text Box 16"/>
              <p:cNvSpPr txBox="1">
                <a:spLocks noChangeArrowheads="1"/>
              </p:cNvSpPr>
              <p:nvPr/>
            </p:nvSpPr>
            <p:spPr bwMode="auto">
              <a:xfrm>
                <a:off x="453" y="1706"/>
                <a:ext cx="9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="1">
                    <a:solidFill>
                      <a:srgbClr val="FC0000"/>
                    </a:solidFill>
                  </a:rPr>
                  <a:t>heavy quark</a:t>
                </a:r>
              </a:p>
            </p:txBody>
          </p:sp>
        </p:grpSp>
        <p:pic>
          <p:nvPicPr>
            <p:cNvPr id="239635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979"/>
              <a:ext cx="1836" cy="596"/>
            </a:xfrm>
            <a:prstGeom prst="rect">
              <a:avLst/>
            </a:prstGeom>
            <a:noFill/>
            <a:ln w="50800">
              <a:solidFill>
                <a:srgbClr val="009600"/>
              </a:solidFill>
              <a:miter lim="800000"/>
              <a:headEnd/>
              <a:tailEnd/>
            </a:ln>
            <a:effectLst/>
          </p:spPr>
        </p:pic>
        <p:sp>
          <p:nvSpPr>
            <p:cNvPr id="239636" name="Text Box 20"/>
            <p:cNvSpPr txBox="1">
              <a:spLocks noChangeArrowheads="1"/>
            </p:cNvSpPr>
            <p:nvPr/>
          </p:nvSpPr>
          <p:spPr bwMode="auto">
            <a:xfrm>
              <a:off x="2585" y="2092"/>
              <a:ext cx="28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srgbClr val="000000"/>
                  </a:solidFill>
                </a:rPr>
                <a:t>The velocity of a heavy quark is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srgbClr val="000000"/>
                  </a:solidFill>
                </a:rPr>
                <a:t>not changed by the QCD interaction.</a:t>
              </a:r>
            </a:p>
          </p:txBody>
        </p:sp>
      </p:grp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287338" y="4508500"/>
            <a:ext cx="81343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25000"/>
              </a:spcAft>
            </a:pPr>
            <a:r>
              <a:rPr lang="en-US" altLang="ja-JP" sz="2200" b="1">
                <a:solidFill>
                  <a:srgbClr val="0000FF"/>
                </a:solidFill>
              </a:rPr>
              <a:t>◎ Heavy quark number conservation</a:t>
            </a:r>
          </a:p>
          <a:p>
            <a:pPr fontAlgn="base">
              <a:spcBef>
                <a:spcPct val="0"/>
              </a:spcBef>
              <a:spcAft>
                <a:spcPct val="25000"/>
              </a:spcAft>
            </a:pPr>
            <a:r>
              <a:rPr lang="en-US" altLang="ja-JP" sz="2200" b="1">
                <a:solidFill>
                  <a:srgbClr val="0000FF"/>
                </a:solidFill>
              </a:rPr>
              <a:t>       </a:t>
            </a:r>
            <a:r>
              <a:rPr lang="en-US" altLang="ja-JP" sz="2200" b="1">
                <a:solidFill>
                  <a:srgbClr val="000000"/>
                </a:solidFill>
              </a:rPr>
              <a:t>No pair production of heavy quarks by QCD interaction.</a:t>
            </a:r>
            <a:endParaRPr lang="en-US" altLang="ja-JP" sz="2200" b="1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25000"/>
              </a:spcAft>
            </a:pPr>
            <a:r>
              <a:rPr lang="en-US" altLang="ja-JP" sz="2200" b="1">
                <a:solidFill>
                  <a:srgbClr val="FC0000"/>
                </a:solidFill>
              </a:rPr>
              <a:t>◎ SU(2) spin symmetry</a:t>
            </a:r>
          </a:p>
          <a:p>
            <a:pPr fontAlgn="base">
              <a:spcBef>
                <a:spcPct val="0"/>
              </a:spcBef>
              <a:spcAft>
                <a:spcPct val="25000"/>
              </a:spcAft>
            </a:pPr>
            <a:r>
              <a:rPr lang="en-US" altLang="ja-JP" sz="2200" b="1">
                <a:solidFill>
                  <a:srgbClr val="FC0000"/>
                </a:solidFill>
              </a:rPr>
              <a:t>       </a:t>
            </a:r>
            <a:r>
              <a:rPr lang="en-US" altLang="ja-JP" sz="2200" b="1">
                <a:solidFill>
                  <a:srgbClr val="000000"/>
                </a:solidFill>
              </a:rPr>
              <a:t>QCD interaction cannot flip the spin of heavy quarks.</a:t>
            </a:r>
          </a:p>
        </p:txBody>
      </p:sp>
    </p:spTree>
    <p:extLst>
      <p:ext uri="{BB962C8B-B14F-4D97-AF65-F5344CB8AC3E}">
        <p14:creationId xmlns:p14="http://schemas.microsoft.com/office/powerpoint/2010/main" val="39814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2443</Words>
  <Application>Microsoft Office PowerPoint</Application>
  <PresentationFormat>画面に合わせる (4:3)</PresentationFormat>
  <Paragraphs>353</Paragraphs>
  <Slides>46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9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6" baseType="lpstr">
      <vt:lpstr>Office テーマ</vt:lpstr>
      <vt:lpstr>標準デザイン</vt:lpstr>
      <vt:lpstr>1_標準デザイン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2_標準デザイン</vt:lpstr>
      <vt:lpstr>数式</vt:lpstr>
      <vt:lpstr>Study of exotic hadrons  in effective models  for chiral doubling of charmed mesons</vt:lpstr>
      <vt:lpstr>PowerPoint プレゼンテーション</vt:lpstr>
      <vt:lpstr>Chiral partner structure </vt:lpstr>
      <vt:lpstr>“chiral doubling”</vt:lpstr>
      <vt:lpstr>PowerPoint プレゼンテーション</vt:lpstr>
      <vt:lpstr>“chiral doubling”</vt:lpstr>
      <vt:lpstr>Outline</vt:lpstr>
      <vt:lpstr>2. A Brief review of chiral doubling </vt:lpstr>
      <vt:lpstr>PowerPoint プレゼンテーション</vt:lpstr>
      <vt:lpstr>PowerPoint プレゼンテーション</vt:lpstr>
      <vt:lpstr>PowerPoint プレゼンテーション</vt:lpstr>
      <vt:lpstr>Heavy meson multiplets</vt:lpstr>
      <vt:lpstr>3. Study of sigma meson structure  using a model based on the chiral doubling </vt:lpstr>
      <vt:lpstr>PowerPoint プレゼンテーション</vt:lpstr>
      <vt:lpstr>Scalar meson puzzle</vt:lpstr>
      <vt:lpstr>Scalar meson puzzle</vt:lpstr>
      <vt:lpstr>PowerPoint プレゼンテーション</vt:lpstr>
      <vt:lpstr>Outline of this section</vt:lpstr>
      <vt:lpstr> A) Linear sigma model for light quark sector including s meson</vt:lpstr>
      <vt:lpstr>PowerPoint プレゼンテーション</vt:lpstr>
      <vt:lpstr>PowerPoint プレゼンテーション</vt:lpstr>
      <vt:lpstr>PowerPoint プレゼンテーション</vt:lpstr>
      <vt:lpstr> B) s meson in pp scattering</vt:lpstr>
      <vt:lpstr>PowerPoint プレゼンテーション</vt:lpstr>
      <vt:lpstr>PowerPoint プレゼンテーション</vt:lpstr>
      <vt:lpstr>C) An effective model for s meson coupling to chiral doublers</vt:lpstr>
      <vt:lpstr>PowerPoint プレゼンテーション</vt:lpstr>
      <vt:lpstr>PowerPoint プレゼンテーション</vt:lpstr>
      <vt:lpstr>Model Lagrangian</vt:lpstr>
      <vt:lpstr>Detemination of parameters</vt:lpstr>
      <vt:lpstr>D) s meson in D1 → Dpp decay</vt:lpstr>
      <vt:lpstr>D1 → Dpp decay amplitude</vt:lpstr>
      <vt:lpstr>Isospin &amp; partial wave projection</vt:lpstr>
      <vt:lpstr>D1 → Dpp decay width</vt:lpstr>
      <vt:lpstr>D1 → Dpp decay width</vt:lpstr>
      <vt:lpstr>4. Chiral doubling in heavy baryons</vt:lpstr>
      <vt:lpstr>PowerPoint プレゼンテーション</vt:lpstr>
      <vt:lpstr>Nucleon as Skyrme soliton</vt:lpstr>
      <vt:lpstr>Heavy meson Lagrangian</vt:lpstr>
      <vt:lpstr>Quantum number &amp; Binding energy</vt:lpstr>
      <vt:lpstr>Mass of Lc(1/2+)</vt:lpstr>
      <vt:lpstr>PowerPoint プレゼンテーション</vt:lpstr>
      <vt:lpstr>Effects of w meson</vt:lpstr>
      <vt:lpstr>PowerPoint プレゼンテーション</vt:lpstr>
      <vt:lpstr>Application to pentaquark</vt:lpstr>
      <vt:lpstr>5.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exotic hadrons in effective models for chiral doubling of charmed mesons</dc:title>
  <dc:creator>Masayasu Harada</dc:creator>
  <cp:lastModifiedBy>Masayasu Harada</cp:lastModifiedBy>
  <cp:revision>90</cp:revision>
  <dcterms:created xsi:type="dcterms:W3CDTF">2012-06-16T16:07:20Z</dcterms:created>
  <dcterms:modified xsi:type="dcterms:W3CDTF">2012-06-21T04:34:35Z</dcterms:modified>
</cp:coreProperties>
</file>